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9" r:id="rId2"/>
    <p:sldId id="262" r:id="rId3"/>
    <p:sldId id="290" r:id="rId4"/>
    <p:sldId id="294" r:id="rId5"/>
    <p:sldId id="267" r:id="rId6"/>
    <p:sldId id="295" r:id="rId7"/>
    <p:sldId id="293" r:id="rId8"/>
    <p:sldId id="312" r:id="rId9"/>
    <p:sldId id="302" r:id="rId10"/>
    <p:sldId id="313" r:id="rId11"/>
    <p:sldId id="301" r:id="rId12"/>
    <p:sldId id="309" r:id="rId13"/>
    <p:sldId id="314" r:id="rId14"/>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 userDrawn="1">
          <p15:clr>
            <a:srgbClr val="A4A3A4"/>
          </p15:clr>
        </p15:guide>
        <p15:guide id="3" pos="1901" userDrawn="1">
          <p15:clr>
            <a:srgbClr val="A4A3A4"/>
          </p15:clr>
        </p15:guide>
        <p15:guide id="4" pos="2074" userDrawn="1">
          <p15:clr>
            <a:srgbClr val="A4A3A4"/>
          </p15:clr>
        </p15:guide>
        <p15:guide id="5" pos="2794" userDrawn="1">
          <p15:clr>
            <a:srgbClr val="A4A3A4"/>
          </p15:clr>
        </p15:guide>
        <p15:guide id="6" pos="2880" userDrawn="1">
          <p15:clr>
            <a:srgbClr val="A4A3A4"/>
          </p15:clr>
        </p15:guide>
        <p15:guide id="7" pos="2966" userDrawn="1">
          <p15:clr>
            <a:srgbClr val="A4A3A4"/>
          </p15:clr>
        </p15:guide>
        <p15:guide id="8" pos="3686" userDrawn="1">
          <p15:clr>
            <a:srgbClr val="A4A3A4"/>
          </p15:clr>
        </p15:guide>
        <p15:guide id="9" pos="3859" userDrawn="1">
          <p15:clr>
            <a:srgbClr val="A4A3A4"/>
          </p15:clr>
        </p15:guide>
        <p15:guide id="10" pos="4666" userDrawn="1">
          <p15:clr>
            <a:srgbClr val="A4A3A4"/>
          </p15:clr>
        </p15:guide>
        <p15:guide id="11" pos="5472" userDrawn="1">
          <p15:clr>
            <a:srgbClr val="A4A3A4"/>
          </p15:clr>
        </p15:guide>
        <p15:guide id="12" orient="horz" pos="836" userDrawn="1">
          <p15:clr>
            <a:srgbClr val="A4A3A4"/>
          </p15:clr>
        </p15:guide>
        <p15:guide id="13" orient="horz" pos="2994" userDrawn="1">
          <p15:clr>
            <a:srgbClr val="A4A3A4"/>
          </p15:clr>
        </p15:guide>
        <p15:guide id="14" orient="horz" pos="2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804D9E05-81B4-476A-963E-19F936495524}">
  <a:tblStyle styleId="{804D9E05-81B4-476A-963E-19F936495524}" styleName="PW Table">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firstCol>
      <a:tcTxStyle b="on">
        <a:fontRef idx="minor"/>
        <a:schemeClr val="dk1"/>
      </a:tcTxStyle>
      <a:tcStyle>
        <a:tcBdr/>
      </a:tcStyle>
    </a:firstCol>
    <a:lastRow>
      <a:tcTxStyle b="on">
        <a:fontRef idx="minor"/>
        <a:schemeClr val="dk1"/>
      </a:tcTxStyle>
      <a:tcStyle>
        <a:tcBdr>
          <a:top>
            <a:ln w="19050">
              <a:solidFill>
                <a:schemeClr val="dk1"/>
              </a:solidFill>
            </a:ln>
          </a:top>
          <a:bottom>
            <a:ln>
              <a:noFill/>
            </a:ln>
          </a:bottom>
        </a:tcBdr>
      </a:tcStyle>
    </a:lastRow>
    <a:firstRow>
      <a:tcTxStyle b="on">
        <a:fontRef idx="minor"/>
        <a:schemeClr val="dk1"/>
      </a:tcTxStyle>
      <a:tcStyle>
        <a:tcBdr>
          <a:top>
            <a:ln>
              <a:noFill/>
            </a:ln>
          </a:top>
          <a:bottom>
            <a:ln w="19050">
              <a:solidFill>
                <a:schemeClr val="dk1"/>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4823" autoAdjust="0"/>
    <p:restoredTop sz="40037" autoAdjust="0"/>
  </p:normalViewPr>
  <p:slideViewPr>
    <p:cSldViewPr snapToGrid="0" showGuides="1">
      <p:cViewPr>
        <p:scale>
          <a:sx n="120" d="100"/>
          <a:sy n="120" d="100"/>
        </p:scale>
        <p:origin x="-2106" y="-606"/>
      </p:cViewPr>
      <p:guideLst>
        <p:guide orient="horz" pos="836"/>
        <p:guide orient="horz" pos="2994"/>
        <p:guide orient="horz" pos="228"/>
        <p:guide pos="288"/>
        <p:guide pos="1901"/>
        <p:guide pos="2074"/>
        <p:guide pos="2794"/>
        <p:guide pos="2880"/>
        <p:guide pos="2966"/>
        <p:guide pos="3686"/>
        <p:guide pos="3859"/>
        <p:guide pos="4666"/>
        <p:guide pos="547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00" d="100"/>
          <a:sy n="100" d="100"/>
        </p:scale>
        <p:origin x="-184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8750821-75C1-1940-AD64-CC1DCD950021}"/>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sz="1100">
              <a:cs typeface="Arial" panose="020B0604020202020204" pitchFamily="34" charset="0"/>
            </a:endParaRPr>
          </a:p>
        </p:txBody>
      </p:sp>
      <p:sp>
        <p:nvSpPr>
          <p:cNvPr id="3" name="Date Placeholder 2">
            <a:extLst>
              <a:ext uri="{FF2B5EF4-FFF2-40B4-BE49-F238E27FC236}">
                <a16:creationId xmlns:a16="http://schemas.microsoft.com/office/drawing/2014/main" xmlns="" id="{1CE16049-9BC8-064A-9F61-B39A8EF6E7F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CBAB957-6371-5A4A-BB34-BB1C8399199A}" type="datetimeFigureOut">
              <a:rPr lang="en-US" sz="1100">
                <a:cs typeface="Arial" panose="020B0604020202020204" pitchFamily="34" charset="0"/>
              </a:rPr>
              <a:t>4/14/2019</a:t>
            </a:fld>
            <a:endParaRPr lang="en-US" sz="1100">
              <a:cs typeface="Arial" panose="020B0604020202020204" pitchFamily="34" charset="0"/>
            </a:endParaRPr>
          </a:p>
        </p:txBody>
      </p:sp>
      <p:sp>
        <p:nvSpPr>
          <p:cNvPr id="4" name="Footer Placeholder 3">
            <a:extLst>
              <a:ext uri="{FF2B5EF4-FFF2-40B4-BE49-F238E27FC236}">
                <a16:creationId xmlns:a16="http://schemas.microsoft.com/office/drawing/2014/main" xmlns="" id="{5FCBCFD2-2AE2-A84A-964A-9EA6ADD2A638}"/>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sz="1100">
              <a:cs typeface="Arial" panose="020B0604020202020204" pitchFamily="34" charset="0"/>
            </a:endParaRPr>
          </a:p>
        </p:txBody>
      </p:sp>
      <p:sp>
        <p:nvSpPr>
          <p:cNvPr id="5" name="Slide Number Placeholder 4">
            <a:extLst>
              <a:ext uri="{FF2B5EF4-FFF2-40B4-BE49-F238E27FC236}">
                <a16:creationId xmlns:a16="http://schemas.microsoft.com/office/drawing/2014/main" xmlns="" id="{C03CE372-D866-DB4D-B5D1-AA8C612960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678D835-2505-6A4C-A3EF-FB89DA41943B}" type="slidenum">
              <a:rPr lang="en-US" sz="1100">
                <a:cs typeface="Arial" panose="020B0604020202020204" pitchFamily="34" charset="0"/>
              </a:rPr>
              <a:t>‹#›</a:t>
            </a:fld>
            <a:endParaRPr lang="en-US" sz="1100">
              <a:cs typeface="Arial" panose="020B0604020202020204" pitchFamily="34" charset="0"/>
            </a:endParaRPr>
          </a:p>
        </p:txBody>
      </p:sp>
    </p:spTree>
    <p:extLst>
      <p:ext uri="{BB962C8B-B14F-4D97-AF65-F5344CB8AC3E}">
        <p14:creationId xmlns:p14="http://schemas.microsoft.com/office/powerpoint/2010/main" val="4143709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1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100">
                <a:latin typeface="+mn-lt"/>
                <a:cs typeface="Arial" panose="020B0604020202020204" pitchFamily="34" charset="0"/>
              </a:defRPr>
            </a:lvl1pPr>
          </a:lstStyle>
          <a:p>
            <a:fld id="{983F1DEF-8023-F044-9893-0F7B02A212A9}" type="datetimeFigureOut">
              <a:rPr lang="en-US" smtClean="0"/>
              <a:pPr/>
              <a:t>4/14/2019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4192974"/>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1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100">
                <a:latin typeface="+mn-lt"/>
                <a:cs typeface="Arial" panose="020B0604020202020204" pitchFamily="34" charset="0"/>
              </a:defRPr>
            </a:lvl1pPr>
          </a:lstStyle>
          <a:p>
            <a:fld id="{17FAF283-7579-064E-9877-064305519C68}" type="slidenum">
              <a:rPr lang="en-US" smtClean="0"/>
              <a:pPr/>
              <a:t>‹#›</a:t>
            </a:fld>
            <a:endParaRPr lang="en-US"/>
          </a:p>
        </p:txBody>
      </p:sp>
    </p:spTree>
    <p:extLst>
      <p:ext uri="{BB962C8B-B14F-4D97-AF65-F5344CB8AC3E}">
        <p14:creationId xmlns:p14="http://schemas.microsoft.com/office/powerpoint/2010/main" val="338454779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Arial" panose="020B0604020202020204" pitchFamily="34" charset="0"/>
      </a:defRPr>
    </a:lvl1pPr>
    <a:lvl2pPr marL="457200" algn="l" defTabSz="914400" rtl="0" eaLnBrk="1" latinLnBrk="0" hangingPunct="1">
      <a:defRPr sz="1100" kern="1200">
        <a:solidFill>
          <a:schemeClr val="tx1"/>
        </a:solidFill>
        <a:latin typeface="+mn-lt"/>
        <a:ea typeface="+mn-ea"/>
        <a:cs typeface="Arial" panose="020B0604020202020204" pitchFamily="34" charset="0"/>
      </a:defRPr>
    </a:lvl2pPr>
    <a:lvl3pPr marL="914400" algn="l" defTabSz="914400" rtl="0" eaLnBrk="1" latinLnBrk="0" hangingPunct="1">
      <a:defRPr sz="1100" kern="1200">
        <a:solidFill>
          <a:schemeClr val="tx1"/>
        </a:solidFill>
        <a:latin typeface="+mn-lt"/>
        <a:ea typeface="+mn-ea"/>
        <a:cs typeface="Arial" panose="020B0604020202020204" pitchFamily="34" charset="0"/>
      </a:defRPr>
    </a:lvl3pPr>
    <a:lvl4pPr marL="1371600" algn="l" defTabSz="914400" rtl="0" eaLnBrk="1" latinLnBrk="0" hangingPunct="1">
      <a:defRPr sz="1100" kern="1200">
        <a:solidFill>
          <a:schemeClr val="tx1"/>
        </a:solidFill>
        <a:latin typeface="+mn-lt"/>
        <a:ea typeface="+mn-ea"/>
        <a:cs typeface="Arial" panose="020B0604020202020204" pitchFamily="34" charset="0"/>
      </a:defRPr>
    </a:lvl4pPr>
    <a:lvl5pPr marL="1828800" algn="l" defTabSz="914400" rtl="0" eaLnBrk="1" latinLnBrk="0" hangingPunct="1">
      <a:defRPr sz="1100" kern="1200">
        <a:solidFill>
          <a:schemeClr val="tx1"/>
        </a:solidFill>
        <a:latin typeface="+mn-lt"/>
        <a:ea typeface="+mn-ea"/>
        <a:cs typeface="Arial" panose="020B0604020202020204" pitchFamily="34" charset="0"/>
      </a:defRPr>
    </a:lvl5pPr>
    <a:lvl6pPr marL="2286000" algn="l" defTabSz="914400" rtl="0" eaLnBrk="1" latinLnBrk="0" hangingPunct="1">
      <a:defRPr sz="1100" kern="1200">
        <a:solidFill>
          <a:schemeClr val="tx1"/>
        </a:solidFill>
        <a:latin typeface="+mn-lt"/>
        <a:ea typeface="+mn-ea"/>
        <a:cs typeface="Arial" panose="020B0604020202020204" pitchFamily="34" charset="0"/>
      </a:defRPr>
    </a:lvl6pPr>
    <a:lvl7pPr marL="2743200" algn="l" defTabSz="914400" rtl="0" eaLnBrk="1" latinLnBrk="0" hangingPunct="1">
      <a:defRPr sz="1100" kern="1200">
        <a:solidFill>
          <a:schemeClr val="tx1"/>
        </a:solidFill>
        <a:latin typeface="+mn-lt"/>
        <a:ea typeface="+mn-ea"/>
        <a:cs typeface="Arial" panose="020B0604020202020204" pitchFamily="34" charset="0"/>
      </a:defRPr>
    </a:lvl7pPr>
    <a:lvl8pPr marL="3200400" algn="l" defTabSz="914400" rtl="0" eaLnBrk="1" latinLnBrk="0" hangingPunct="1">
      <a:defRPr sz="1100" kern="1200">
        <a:solidFill>
          <a:schemeClr val="tx1"/>
        </a:solidFill>
        <a:latin typeface="+mn-lt"/>
        <a:ea typeface="+mn-ea"/>
        <a:cs typeface="Arial" panose="020B0604020202020204" pitchFamily="34" charset="0"/>
      </a:defRPr>
    </a:lvl8pPr>
    <a:lvl9pPr marL="3657600" algn="l" defTabSz="914400" rtl="0" eaLnBrk="1" latinLnBrk="0" hangingPunct="1">
      <a:defRPr sz="11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5268" y="4480004"/>
            <a:ext cx="6565656" cy="4192974"/>
          </a:xfrm>
        </p:spPr>
        <p:txBody>
          <a:bodyPr/>
          <a:lstStyle/>
          <a:p>
            <a:pPr defTabSz="933237">
              <a:defRPr/>
            </a:pPr>
            <a:r>
              <a:rPr lang="en-US" b="1" dirty="0" smtClean="0"/>
              <a:t>NOTES</a:t>
            </a:r>
          </a:p>
          <a:p>
            <a:pPr defTabSz="933237">
              <a:defRPr/>
            </a:pPr>
            <a:endParaRPr lang="en-US" b="1" dirty="0" smtClean="0"/>
          </a:p>
          <a:p>
            <a:pPr marL="171450" indent="-171450" defTabSz="933237">
              <a:lnSpc>
                <a:spcPct val="150000"/>
              </a:lnSpc>
              <a:buFont typeface="Arial" panose="020B0604020202020204" pitchFamily="34" charset="0"/>
              <a:buChar char="•"/>
              <a:defRPr/>
            </a:pPr>
            <a:r>
              <a:rPr lang="en-US" dirty="0" smtClean="0"/>
              <a:t>Our Core was developed to build a collective understanding of Who We Are as a company.</a:t>
            </a:r>
          </a:p>
          <a:p>
            <a:pPr marL="171450" indent="-171450" defTabSz="933237">
              <a:lnSpc>
                <a:spcPct val="150000"/>
              </a:lnSpc>
              <a:buFont typeface="Arial" panose="020B0604020202020204" pitchFamily="34" charset="0"/>
              <a:buChar char="•"/>
              <a:defRPr/>
            </a:pPr>
            <a:r>
              <a:rPr lang="en-US" dirty="0" smtClean="0"/>
              <a:t>Allow us all to embrace the same purpose, vision, mission, values and behaviors.</a:t>
            </a:r>
          </a:p>
          <a:p>
            <a:pPr marL="171450" indent="-171450" defTabSz="933237">
              <a:lnSpc>
                <a:spcPct val="150000"/>
              </a:lnSpc>
              <a:buFont typeface="Arial" panose="020B0604020202020204" pitchFamily="34" charset="0"/>
              <a:buChar char="•"/>
              <a:defRPr/>
            </a:pPr>
            <a:r>
              <a:rPr lang="en-US" dirty="0" smtClean="0"/>
              <a:t>Create a world-class customer service.</a:t>
            </a:r>
          </a:p>
          <a:p>
            <a:pPr marL="171450" indent="-171450" defTabSz="933237">
              <a:lnSpc>
                <a:spcPct val="150000"/>
              </a:lnSpc>
              <a:buFont typeface="Arial" panose="020B0604020202020204" pitchFamily="34" charset="0"/>
              <a:buChar char="•"/>
              <a:defRPr/>
            </a:pPr>
            <a:r>
              <a:rPr lang="en-US" dirty="0" smtClean="0"/>
              <a:t>Strengthen who we are and how we work.</a:t>
            </a:r>
          </a:p>
          <a:p>
            <a:pPr marL="171450" indent="-171450" defTabSz="93323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1</a:t>
            </a:fld>
            <a:endParaRPr lang="en-US" dirty="0"/>
          </a:p>
        </p:txBody>
      </p:sp>
    </p:spTree>
    <p:extLst>
      <p:ext uri="{BB962C8B-B14F-4D97-AF65-F5344CB8AC3E}">
        <p14:creationId xmlns:p14="http://schemas.microsoft.com/office/powerpoint/2010/main" val="9595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endParaRPr lang="en-US" b="1" dirty="0"/>
          </a:p>
          <a:p>
            <a:pPr defTabSz="466618">
              <a:defRPr/>
            </a:pPr>
            <a:endParaRPr lang="en-US" i="1" dirty="0" smtClean="0"/>
          </a:p>
          <a:p>
            <a:pPr marL="171450" indent="-171450" defTabSz="466618">
              <a:lnSpc>
                <a:spcPct val="150000"/>
              </a:lnSpc>
              <a:buFont typeface="Arial" panose="020B0604020202020204" pitchFamily="34" charset="0"/>
              <a:buChar char="•"/>
              <a:defRPr/>
            </a:pPr>
            <a:r>
              <a:rPr lang="en-US" dirty="0" smtClean="0"/>
              <a:t>Encourage: build each other up.</a:t>
            </a:r>
          </a:p>
          <a:p>
            <a:pPr marL="171450" indent="-171450" defTabSz="466618">
              <a:lnSpc>
                <a:spcPct val="150000"/>
              </a:lnSpc>
              <a:buFont typeface="Arial" panose="020B0604020202020204" pitchFamily="34" charset="0"/>
              <a:buChar char="•"/>
              <a:defRPr/>
            </a:pPr>
            <a:r>
              <a:rPr lang="en-US" dirty="0" smtClean="0"/>
              <a:t>Enable: break down barriers.</a:t>
            </a:r>
          </a:p>
          <a:p>
            <a:pPr marL="171450" indent="-171450" defTabSz="466618">
              <a:lnSpc>
                <a:spcPct val="150000"/>
              </a:lnSpc>
              <a:buFont typeface="Arial" panose="020B0604020202020204" pitchFamily="34" charset="0"/>
              <a:buChar char="•"/>
              <a:defRPr/>
            </a:pPr>
            <a:r>
              <a:rPr lang="en-US" dirty="0" smtClean="0"/>
              <a:t>Empower: </a:t>
            </a:r>
            <a:r>
              <a:rPr lang="en-US" dirty="0" smtClean="0"/>
              <a:t>ask-is </a:t>
            </a:r>
            <a:r>
              <a:rPr lang="en-US" dirty="0" smtClean="0"/>
              <a:t>it legal? Is it good for my customer? Am I willing to be held accountable for it?</a:t>
            </a:r>
          </a:p>
          <a:p>
            <a:pPr marL="171450" indent="-171450" defTabSz="466618">
              <a:buFont typeface="Arial" panose="020B0604020202020204" pitchFamily="34" charset="0"/>
              <a:buChar char="•"/>
              <a:defRPr/>
            </a:pPr>
            <a:endParaRPr lang="en-US" dirty="0"/>
          </a:p>
          <a:p>
            <a:pPr defTabSz="466618">
              <a:defRPr/>
            </a:pPr>
            <a:endParaRPr lang="en-US" b="0"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10</a:t>
            </a:fld>
            <a:endParaRPr lang="en-US"/>
          </a:p>
        </p:txBody>
      </p:sp>
    </p:spTree>
    <p:extLst>
      <p:ext uri="{BB962C8B-B14F-4D97-AF65-F5344CB8AC3E}">
        <p14:creationId xmlns:p14="http://schemas.microsoft.com/office/powerpoint/2010/main" val="380641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a:t>
            </a:r>
            <a:endParaRPr lang="en-US" b="1" dirty="0"/>
          </a:p>
          <a:p>
            <a:endParaRPr lang="en-US" b="1" dirty="0"/>
          </a:p>
          <a:p>
            <a:pPr marL="171450" indent="-171450">
              <a:lnSpc>
                <a:spcPct val="150000"/>
              </a:lnSpc>
              <a:buFont typeface="Arial" panose="020B0604020202020204" pitchFamily="34" charset="0"/>
              <a:buChar char="•"/>
            </a:pPr>
            <a:r>
              <a:rPr lang="en-US" dirty="0" smtClean="0"/>
              <a:t>This activity will help employees </a:t>
            </a:r>
            <a:r>
              <a:rPr lang="en-US" dirty="0"/>
              <a:t>better understand the new Behaviors and how they </a:t>
            </a:r>
            <a:r>
              <a:rPr lang="en-US" dirty="0" smtClean="0"/>
              <a:t>bring </a:t>
            </a:r>
            <a:r>
              <a:rPr lang="en-US" dirty="0"/>
              <a:t>them to life. </a:t>
            </a:r>
            <a:endParaRPr lang="en-US" dirty="0" smtClean="0"/>
          </a:p>
          <a:p>
            <a:pPr marL="171450" indent="-171450">
              <a:lnSpc>
                <a:spcPct val="150000"/>
              </a:lnSpc>
              <a:buFont typeface="Arial" panose="020B0604020202020204" pitchFamily="34" charset="0"/>
              <a:buChar char="•"/>
            </a:pPr>
            <a:r>
              <a:rPr lang="en-US" dirty="0" smtClean="0"/>
              <a:t>Suggested instructions for this activity are below but feel free to adjust to the size of your group.</a:t>
            </a:r>
          </a:p>
          <a:p>
            <a:pPr marL="171450" indent="-171450">
              <a:lnSpc>
                <a:spcPct val="150000"/>
              </a:lnSpc>
              <a:buFont typeface="Arial" panose="020B0604020202020204" pitchFamily="34" charset="0"/>
              <a:buChar char="•"/>
            </a:pPr>
            <a:r>
              <a:rPr lang="en-US" dirty="0" smtClean="0"/>
              <a:t>Break employees </a:t>
            </a:r>
            <a:r>
              <a:rPr lang="en-US" dirty="0"/>
              <a:t>into groups of 2-3 </a:t>
            </a:r>
            <a:r>
              <a:rPr lang="en-US" dirty="0" smtClean="0"/>
              <a:t>people. If you have a smaller group, assign each employee their own behavior(s).</a:t>
            </a:r>
          </a:p>
          <a:p>
            <a:pPr marL="171450" indent="-171450">
              <a:lnSpc>
                <a:spcPct val="150000"/>
              </a:lnSpc>
              <a:buFont typeface="Arial" panose="020B0604020202020204" pitchFamily="34" charset="0"/>
              <a:buChar char="•"/>
            </a:pPr>
            <a:r>
              <a:rPr lang="en-US" dirty="0" smtClean="0"/>
              <a:t>Assign </a:t>
            </a:r>
            <a:r>
              <a:rPr lang="en-US" dirty="0"/>
              <a:t>one Behavior to each group and ask each group to spend </a:t>
            </a:r>
            <a:r>
              <a:rPr lang="en-US" dirty="0" smtClean="0"/>
              <a:t>2-3 minutes thinking </a:t>
            </a:r>
            <a:r>
              <a:rPr lang="en-US" dirty="0"/>
              <a:t>of specific examples of ways they currently exhibit that Behavior or could in the </a:t>
            </a:r>
            <a:r>
              <a:rPr lang="en-US" dirty="0" smtClean="0"/>
              <a:t>future.</a:t>
            </a:r>
          </a:p>
          <a:p>
            <a:pPr marL="171450" indent="-171450">
              <a:lnSpc>
                <a:spcPct val="150000"/>
              </a:lnSpc>
              <a:buFont typeface="Arial" panose="020B0604020202020204" pitchFamily="34" charset="0"/>
              <a:buChar char="•"/>
            </a:pPr>
            <a:r>
              <a:rPr lang="en-US" dirty="0" smtClean="0"/>
              <a:t>When </a:t>
            </a:r>
            <a:r>
              <a:rPr lang="en-US" dirty="0"/>
              <a:t>done, come back together and ask each group to share their examples. </a:t>
            </a:r>
            <a:endParaRPr lang="en-US" dirty="0" smtClean="0"/>
          </a:p>
        </p:txBody>
      </p:sp>
      <p:sp>
        <p:nvSpPr>
          <p:cNvPr id="4" name="Slide Number Placeholder 3"/>
          <p:cNvSpPr>
            <a:spLocks noGrp="1"/>
          </p:cNvSpPr>
          <p:nvPr>
            <p:ph type="sldNum" sz="quarter" idx="5"/>
          </p:nvPr>
        </p:nvSpPr>
        <p:spPr/>
        <p:txBody>
          <a:bodyPr/>
          <a:lstStyle/>
          <a:p>
            <a:fld id="{17FAF283-7579-064E-9877-064305519C68}" type="slidenum">
              <a:rPr lang="en-US" smtClean="0"/>
              <a:pPr/>
              <a:t>11</a:t>
            </a:fld>
            <a:endParaRPr lang="en-US"/>
          </a:p>
        </p:txBody>
      </p:sp>
    </p:spTree>
    <p:extLst>
      <p:ext uri="{BB962C8B-B14F-4D97-AF65-F5344CB8AC3E}">
        <p14:creationId xmlns:p14="http://schemas.microsoft.com/office/powerpoint/2010/main" val="3006267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a:t>
            </a:r>
            <a:endParaRPr lang="en-US" b="1" dirty="0"/>
          </a:p>
          <a:p>
            <a:endParaRPr lang="en-US" dirty="0"/>
          </a:p>
          <a:p>
            <a:pPr marL="171450" indent="-171450" defTabSz="466618">
              <a:lnSpc>
                <a:spcPct val="150000"/>
              </a:lnSpc>
              <a:buFont typeface="Arial" panose="020B0604020202020204" pitchFamily="34" charset="0"/>
              <a:buChar char="•"/>
              <a:defRPr/>
            </a:pPr>
            <a:r>
              <a:rPr lang="en-US" dirty="0" smtClean="0"/>
              <a:t>Our Core will let Pratt &amp; Whitney deliver on our Purpose to Go Beyond for our employees, customers and partners.</a:t>
            </a:r>
          </a:p>
          <a:p>
            <a:pPr marL="171450" indent="-171450" defTabSz="466618">
              <a:buFont typeface="Arial" panose="020B0604020202020204" pitchFamily="34" charset="0"/>
              <a:buChar char="•"/>
              <a:defRPr/>
            </a:pPr>
            <a:endParaRPr lang="en-US" dirty="0"/>
          </a:p>
          <a:p>
            <a:pPr defTabSz="466618">
              <a:defRPr/>
            </a:pPr>
            <a:endParaRPr lang="en-US"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12</a:t>
            </a:fld>
            <a:endParaRPr lang="en-US"/>
          </a:p>
        </p:txBody>
      </p:sp>
    </p:spTree>
    <p:extLst>
      <p:ext uri="{BB962C8B-B14F-4D97-AF65-F5344CB8AC3E}">
        <p14:creationId xmlns:p14="http://schemas.microsoft.com/office/powerpoint/2010/main" val="161962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AF283-7579-064E-9877-064305519C68}" type="slidenum">
              <a:rPr lang="en-US" smtClean="0"/>
              <a:pPr/>
              <a:t>13</a:t>
            </a:fld>
            <a:endParaRPr lang="en-US"/>
          </a:p>
        </p:txBody>
      </p:sp>
    </p:spTree>
    <p:extLst>
      <p:ext uri="{BB962C8B-B14F-4D97-AF65-F5344CB8AC3E}">
        <p14:creationId xmlns:p14="http://schemas.microsoft.com/office/powerpoint/2010/main" val="61934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33237">
              <a:defRPr/>
            </a:pPr>
            <a:r>
              <a:rPr lang="en-US" b="1" dirty="0" smtClean="0"/>
              <a:t>NOTES</a:t>
            </a:r>
            <a:endParaRPr lang="en-US" b="1" dirty="0"/>
          </a:p>
          <a:p>
            <a:pPr defTabSz="933237">
              <a:defRPr/>
            </a:pPr>
            <a:endParaRPr lang="en-US" b="1" dirty="0" smtClean="0"/>
          </a:p>
          <a:p>
            <a:pPr marL="171450" indent="-171450" defTabSz="933237">
              <a:lnSpc>
                <a:spcPct val="150000"/>
              </a:lnSpc>
              <a:buFont typeface="Arial" panose="020B0604020202020204" pitchFamily="34" charset="0"/>
              <a:buChar char="•"/>
              <a:defRPr/>
            </a:pPr>
            <a:r>
              <a:rPr lang="en-US" dirty="0" smtClean="0"/>
              <a:t>Our Core is part of Pratt &amp; Whitney’s culture transformation.</a:t>
            </a:r>
          </a:p>
          <a:p>
            <a:pPr marL="171450" indent="-171450" defTabSz="933237">
              <a:lnSpc>
                <a:spcPct val="150000"/>
              </a:lnSpc>
              <a:buFont typeface="Arial" panose="020B0604020202020204" pitchFamily="34" charset="0"/>
              <a:buChar char="•"/>
              <a:defRPr/>
            </a:pPr>
            <a:r>
              <a:rPr lang="en-US" dirty="0" smtClean="0"/>
              <a:t>There is a group exercise on slide 11 that will help you implement the new behaviors on a daily basis.</a:t>
            </a:r>
          </a:p>
          <a:p>
            <a:pPr marL="171450" indent="-171450" defTabSz="933237">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2</a:t>
            </a:fld>
            <a:endParaRPr lang="en-US"/>
          </a:p>
        </p:txBody>
      </p:sp>
    </p:spTree>
    <p:extLst>
      <p:ext uri="{BB962C8B-B14F-4D97-AF65-F5344CB8AC3E}">
        <p14:creationId xmlns:p14="http://schemas.microsoft.com/office/powerpoint/2010/main" val="369048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466618">
              <a:defRPr/>
            </a:pPr>
            <a:r>
              <a:rPr lang="en-US" b="1" dirty="0" smtClean="0"/>
              <a:t>NOTES</a:t>
            </a:r>
            <a:endParaRPr lang="en-US" b="1" dirty="0"/>
          </a:p>
          <a:p>
            <a:pPr defTabSz="466618">
              <a:defRPr/>
            </a:pPr>
            <a:endParaRPr lang="en-US" b="1" dirty="0" smtClean="0"/>
          </a:p>
          <a:p>
            <a:pPr marL="171450" indent="-171450" defTabSz="466618">
              <a:lnSpc>
                <a:spcPct val="150000"/>
              </a:lnSpc>
              <a:buFont typeface="Arial" panose="020B0604020202020204" pitchFamily="34" charset="0"/>
              <a:buChar char="•"/>
              <a:defRPr/>
            </a:pPr>
            <a:r>
              <a:rPr lang="en-US" dirty="0" smtClean="0"/>
              <a:t>Our company has faced challenges in connecting the dots of Who We Are.</a:t>
            </a:r>
          </a:p>
          <a:p>
            <a:pPr marL="171450" indent="-171450" defTabSz="466618">
              <a:lnSpc>
                <a:spcPct val="150000"/>
              </a:lnSpc>
              <a:buFont typeface="Arial" panose="020B0604020202020204" pitchFamily="34" charset="0"/>
              <a:buChar char="•"/>
              <a:defRPr/>
            </a:pPr>
            <a:r>
              <a:rPr lang="en-US" dirty="0" smtClean="0"/>
              <a:t>We want to create a culture that gives every employee a sense of purpose and fulfillment in their work.</a:t>
            </a:r>
          </a:p>
          <a:p>
            <a:pPr marL="171450" indent="-171450" defTabSz="466618">
              <a:lnSpc>
                <a:spcPct val="150000"/>
              </a:lnSpc>
              <a:buFont typeface="Arial" panose="020B0604020202020204" pitchFamily="34" charset="0"/>
              <a:buChar char="•"/>
              <a:defRPr/>
            </a:pPr>
            <a:r>
              <a:rPr lang="en-US" dirty="0" smtClean="0"/>
              <a:t>Be sure every employee understands the company’s purpose and the role they play in bringing that purpose to life.</a:t>
            </a:r>
          </a:p>
          <a:p>
            <a:pPr marL="171450" indent="-171450" defTabSz="466618">
              <a:buFont typeface="Arial" panose="020B0604020202020204" pitchFamily="34" charset="0"/>
              <a:buChar char="•"/>
              <a:defRPr/>
            </a:pPr>
            <a:endParaRPr lang="en-US" dirty="0"/>
          </a:p>
          <a:p>
            <a:endParaRPr lang="en-US"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3</a:t>
            </a:fld>
            <a:endParaRPr lang="en-US"/>
          </a:p>
        </p:txBody>
      </p:sp>
    </p:spTree>
    <p:extLst>
      <p:ext uri="{BB962C8B-B14F-4D97-AF65-F5344CB8AC3E}">
        <p14:creationId xmlns:p14="http://schemas.microsoft.com/office/powerpoint/2010/main" val="257621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466618">
              <a:defRPr/>
            </a:pPr>
            <a:r>
              <a:rPr lang="en-US" b="1" dirty="0" smtClean="0"/>
              <a:t>NOTES</a:t>
            </a:r>
            <a:endParaRPr lang="en-US" b="1" dirty="0"/>
          </a:p>
          <a:p>
            <a:pPr defTabSz="466618">
              <a:defRPr/>
            </a:pPr>
            <a:endParaRPr lang="en-US" b="1" dirty="0" smtClean="0"/>
          </a:p>
          <a:p>
            <a:pPr marL="171450" indent="-171450" defTabSz="466618">
              <a:lnSpc>
                <a:spcPct val="150000"/>
              </a:lnSpc>
              <a:buFont typeface="Arial" panose="020B0604020202020204" pitchFamily="34" charset="0"/>
              <a:buChar char="•"/>
              <a:defRPr/>
            </a:pPr>
            <a:r>
              <a:rPr lang="en-US" dirty="0" smtClean="0"/>
              <a:t>Pillars of Success = our Values.</a:t>
            </a:r>
          </a:p>
          <a:p>
            <a:pPr marL="171450" indent="-171450" defTabSz="466618">
              <a:lnSpc>
                <a:spcPct val="150000"/>
              </a:lnSpc>
              <a:buFont typeface="Arial" panose="020B0604020202020204" pitchFamily="34" charset="0"/>
              <a:buChar char="•"/>
              <a:defRPr/>
            </a:pPr>
            <a:r>
              <a:rPr lang="en-US" dirty="0" smtClean="0"/>
              <a:t>Values combined with Purpose, Vision, Mission and Behaviors = Our Core.</a:t>
            </a:r>
            <a:endParaRPr lang="en-US" dirty="0"/>
          </a:p>
          <a:p>
            <a:endParaRPr lang="en-US" i="1"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4</a:t>
            </a:fld>
            <a:endParaRPr lang="en-US"/>
          </a:p>
        </p:txBody>
      </p:sp>
    </p:spTree>
    <p:extLst>
      <p:ext uri="{BB962C8B-B14F-4D97-AF65-F5344CB8AC3E}">
        <p14:creationId xmlns:p14="http://schemas.microsoft.com/office/powerpoint/2010/main" val="265902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endParaRPr lang="en-US" b="1" dirty="0"/>
          </a:p>
          <a:p>
            <a:pPr defTabSz="466618">
              <a:defRPr/>
            </a:pPr>
            <a:endParaRPr lang="en-US" b="1" dirty="0" smtClean="0"/>
          </a:p>
          <a:p>
            <a:pPr marL="171450" indent="-171450" defTabSz="466618">
              <a:lnSpc>
                <a:spcPct val="150000"/>
              </a:lnSpc>
              <a:buFont typeface="Arial" panose="020B0604020202020204" pitchFamily="34" charset="0"/>
              <a:buChar char="•"/>
              <a:defRPr/>
            </a:pPr>
            <a:r>
              <a:rPr lang="en-US" dirty="0" smtClean="0"/>
              <a:t>New value was added as part of Our Core: Start with Safety.</a:t>
            </a:r>
          </a:p>
          <a:p>
            <a:pPr marL="171450" indent="-171450" defTabSz="466618">
              <a:lnSpc>
                <a:spcPct val="150000"/>
              </a:lnSpc>
              <a:buFont typeface="Arial" panose="020B0604020202020204" pitchFamily="34" charset="0"/>
              <a:buChar char="•"/>
              <a:defRPr/>
            </a:pPr>
            <a:r>
              <a:rPr lang="en-US" dirty="0" smtClean="0"/>
              <a:t>There is nothing more important than the safety of our people and products.</a:t>
            </a:r>
          </a:p>
          <a:p>
            <a:pPr defTabSz="466618">
              <a:defRPr/>
            </a:pPr>
            <a:endParaRPr lang="en-US" dirty="0"/>
          </a:p>
          <a:p>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5</a:t>
            </a:fld>
            <a:endParaRPr lang="en-US"/>
          </a:p>
        </p:txBody>
      </p:sp>
    </p:spTree>
    <p:extLst>
      <p:ext uri="{BB962C8B-B14F-4D97-AF65-F5344CB8AC3E}">
        <p14:creationId xmlns:p14="http://schemas.microsoft.com/office/powerpoint/2010/main" val="215385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p>
          <a:p>
            <a:endParaRPr lang="en-US" i="1" dirty="0" smtClean="0"/>
          </a:p>
          <a:p>
            <a:pPr marL="171450" indent="-171450">
              <a:lnSpc>
                <a:spcPct val="150000"/>
              </a:lnSpc>
              <a:buFont typeface="Arial" panose="020B0604020202020204" pitchFamily="34" charset="0"/>
              <a:buChar char="•"/>
            </a:pPr>
            <a:r>
              <a:rPr lang="en-US" dirty="0" smtClean="0"/>
              <a:t>A company’s purpose is its reason for existing.</a:t>
            </a:r>
          </a:p>
          <a:p>
            <a:pPr marL="171450" indent="-171450">
              <a:lnSpc>
                <a:spcPct val="150000"/>
              </a:lnSpc>
              <a:buFont typeface="Arial" panose="020B0604020202020204" pitchFamily="34" charset="0"/>
              <a:buChar char="•"/>
            </a:pPr>
            <a:r>
              <a:rPr lang="en-US" dirty="0" smtClean="0"/>
              <a:t>A vision is what we want to become as a company.</a:t>
            </a:r>
          </a:p>
          <a:p>
            <a:pPr marL="171450" indent="-171450">
              <a:lnSpc>
                <a:spcPct val="150000"/>
              </a:lnSpc>
              <a:buFont typeface="Arial" panose="020B0604020202020204" pitchFamily="34" charset="0"/>
              <a:buChar char="•"/>
            </a:pPr>
            <a:r>
              <a:rPr lang="en-US" dirty="0" smtClean="0"/>
              <a:t>A mission statement is what we do to accomplish our purpose.</a:t>
            </a:r>
          </a:p>
          <a:p>
            <a:pPr>
              <a:lnSpc>
                <a:spcPct val="150000"/>
              </a:lnSpc>
            </a:pPr>
            <a:endParaRPr lang="en-US" i="1" dirty="0"/>
          </a:p>
          <a:p>
            <a:endParaRPr lang="en-US" dirty="0"/>
          </a:p>
        </p:txBody>
      </p:sp>
      <p:sp>
        <p:nvSpPr>
          <p:cNvPr id="4" name="Slide Number Placeholder 3"/>
          <p:cNvSpPr>
            <a:spLocks noGrp="1"/>
          </p:cNvSpPr>
          <p:nvPr>
            <p:ph type="sldNum" sz="quarter" idx="5"/>
          </p:nvPr>
        </p:nvSpPr>
        <p:spPr/>
        <p:txBody>
          <a:bodyPr/>
          <a:lstStyle/>
          <a:p>
            <a:fld id="{17FAF283-7579-064E-9877-064305519C68}" type="slidenum">
              <a:rPr lang="en-US" smtClean="0"/>
              <a:pPr/>
              <a:t>6</a:t>
            </a:fld>
            <a:endParaRPr lang="en-US"/>
          </a:p>
        </p:txBody>
      </p:sp>
    </p:spTree>
    <p:extLst>
      <p:ext uri="{BB962C8B-B14F-4D97-AF65-F5344CB8AC3E}">
        <p14:creationId xmlns:p14="http://schemas.microsoft.com/office/powerpoint/2010/main" val="4633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6" y="4480004"/>
            <a:ext cx="5640007" cy="4192974"/>
          </a:xfrm>
        </p:spPr>
        <p:txBody>
          <a:bodyPr/>
          <a:lstStyle/>
          <a:p>
            <a:pPr defTabSz="466618">
              <a:defRPr/>
            </a:pPr>
            <a:r>
              <a:rPr lang="en-US" b="1" dirty="0"/>
              <a:t>NOTES</a:t>
            </a:r>
          </a:p>
          <a:p>
            <a:pPr defTabSz="466618">
              <a:defRPr/>
            </a:pPr>
            <a:endParaRPr lang="en-US" b="1" dirty="0"/>
          </a:p>
          <a:p>
            <a:pPr marL="171450" indent="-171450" defTabSz="466618">
              <a:lnSpc>
                <a:spcPct val="150000"/>
              </a:lnSpc>
              <a:buFont typeface="Arial" panose="020B0604020202020204" pitchFamily="34" charset="0"/>
              <a:buChar char="•"/>
              <a:defRPr/>
            </a:pPr>
            <a:r>
              <a:rPr lang="en-US" dirty="0"/>
              <a:t>Our Values are the fundamental beliefs of our company.</a:t>
            </a:r>
          </a:p>
          <a:p>
            <a:pPr marL="171450" indent="-171450" defTabSz="466618">
              <a:lnSpc>
                <a:spcPct val="150000"/>
              </a:lnSpc>
              <a:buFont typeface="Arial" panose="020B0604020202020204" pitchFamily="34" charset="0"/>
              <a:buChar char="•"/>
              <a:defRPr/>
            </a:pPr>
            <a:r>
              <a:rPr lang="en-US" dirty="0"/>
              <a:t>Saw these previously as the Pillars of Success. </a:t>
            </a:r>
          </a:p>
          <a:p>
            <a:pPr marL="171450" indent="-171450" defTabSz="466618">
              <a:lnSpc>
                <a:spcPct val="150000"/>
              </a:lnSpc>
              <a:buFont typeface="Arial" panose="020B0604020202020204" pitchFamily="34" charset="0"/>
              <a:buChar char="•"/>
              <a:defRPr/>
            </a:pPr>
            <a:r>
              <a:rPr lang="en-US" dirty="0"/>
              <a:t>Start with Safety: important new value</a:t>
            </a:r>
            <a:r>
              <a:rPr lang="en-US" dirty="0" smtClean="0"/>
              <a:t>. </a:t>
            </a:r>
            <a:r>
              <a:rPr lang="en-US" dirty="0"/>
              <a:t>Nothing is more important that the safety of our employees.</a:t>
            </a:r>
          </a:p>
          <a:p>
            <a:pPr marL="171450" indent="-171450" defTabSz="466618">
              <a:lnSpc>
                <a:spcPct val="150000"/>
              </a:lnSpc>
              <a:buFont typeface="Arial" panose="020B0604020202020204" pitchFamily="34" charset="0"/>
              <a:buChar char="•"/>
              <a:defRPr/>
            </a:pPr>
            <a:r>
              <a:rPr lang="en-US" dirty="0"/>
              <a:t>Empower our People: having employees take ownership of their work gives them a sense of purpose and </a:t>
            </a:r>
            <a:r>
              <a:rPr lang="en-US" dirty="0" smtClean="0"/>
              <a:t>belonging. </a:t>
            </a:r>
            <a:endParaRPr lang="en-US" dirty="0"/>
          </a:p>
          <a:p>
            <a:pPr marL="171450" indent="-171450" defTabSz="466618">
              <a:lnSpc>
                <a:spcPct val="150000"/>
              </a:lnSpc>
              <a:buFont typeface="Arial" panose="020B0604020202020204" pitchFamily="34" charset="0"/>
              <a:buChar char="•"/>
              <a:defRPr/>
            </a:pPr>
            <a:r>
              <a:rPr lang="en-US" dirty="0"/>
              <a:t>Lead with Integrity: always do </a:t>
            </a:r>
            <a:r>
              <a:rPr lang="en-US" dirty="0" smtClean="0"/>
              <a:t>the </a:t>
            </a:r>
            <a:r>
              <a:rPr lang="en-US" dirty="0"/>
              <a:t>right thing, be transparent and stay committed to compliance issues.</a:t>
            </a:r>
          </a:p>
          <a:p>
            <a:pPr marL="171450" indent="-171450" defTabSz="466618">
              <a:lnSpc>
                <a:spcPct val="150000"/>
              </a:lnSpc>
              <a:buFont typeface="Arial" panose="020B0604020202020204" pitchFamily="34" charset="0"/>
              <a:buChar char="•"/>
              <a:defRPr/>
            </a:pPr>
            <a:r>
              <a:rPr lang="en-US" dirty="0"/>
              <a:t>Be Dependable: deliver on promises to our coworkers and our customers; hold ourselves accountable.</a:t>
            </a:r>
          </a:p>
        </p:txBody>
      </p:sp>
      <p:sp>
        <p:nvSpPr>
          <p:cNvPr id="4" name="Slide Number Placeholder 3"/>
          <p:cNvSpPr>
            <a:spLocks noGrp="1"/>
          </p:cNvSpPr>
          <p:nvPr>
            <p:ph type="sldNum" sz="quarter" idx="5"/>
          </p:nvPr>
        </p:nvSpPr>
        <p:spPr/>
        <p:txBody>
          <a:bodyPr/>
          <a:lstStyle/>
          <a:p>
            <a:fld id="{17FAF283-7579-064E-9877-064305519C68}" type="slidenum">
              <a:rPr lang="en-US" smtClean="0"/>
              <a:pPr/>
              <a:t>7</a:t>
            </a:fld>
            <a:endParaRPr lang="en-US"/>
          </a:p>
        </p:txBody>
      </p:sp>
    </p:spTree>
    <p:extLst>
      <p:ext uri="{BB962C8B-B14F-4D97-AF65-F5344CB8AC3E}">
        <p14:creationId xmlns:p14="http://schemas.microsoft.com/office/powerpoint/2010/main" val="30770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56" y="4480004"/>
            <a:ext cx="5640007" cy="4192974"/>
          </a:xfrm>
        </p:spPr>
        <p:txBody>
          <a:bodyPr/>
          <a:lstStyle/>
          <a:p>
            <a:pPr defTabSz="466618">
              <a:defRPr/>
            </a:pPr>
            <a:r>
              <a:rPr lang="en-US" b="1" dirty="0"/>
              <a:t>NOTES</a:t>
            </a:r>
          </a:p>
          <a:p>
            <a:pPr defTabSz="466618">
              <a:defRPr/>
            </a:pPr>
            <a:endParaRPr lang="en-US" b="1" dirty="0"/>
          </a:p>
          <a:p>
            <a:pPr marL="171450" indent="-171450" defTabSz="466618">
              <a:lnSpc>
                <a:spcPct val="150000"/>
              </a:lnSpc>
              <a:buFont typeface="Arial" panose="020B0604020202020204" pitchFamily="34" charset="0"/>
              <a:buChar char="•"/>
              <a:defRPr/>
            </a:pPr>
            <a:r>
              <a:rPr lang="en-US" dirty="0"/>
              <a:t>Engineer for Quality: ensure that our engines are perfect and our processes to create them are as effective, efficient and safe as they can be.</a:t>
            </a:r>
          </a:p>
          <a:p>
            <a:pPr marL="171450" indent="-171450" defTabSz="466618">
              <a:lnSpc>
                <a:spcPct val="150000"/>
              </a:lnSpc>
              <a:buFont typeface="Arial" panose="020B0604020202020204" pitchFamily="34" charset="0"/>
              <a:buChar char="•"/>
              <a:defRPr/>
            </a:pPr>
            <a:r>
              <a:rPr lang="en-US" dirty="0"/>
              <a:t>Own Our Story: tell it in new ways; share story with the broader company.</a:t>
            </a:r>
          </a:p>
          <a:p>
            <a:pPr marL="171450" indent="-171450" defTabSz="466618">
              <a:lnSpc>
                <a:spcPct val="150000"/>
              </a:lnSpc>
              <a:buFont typeface="Arial" panose="020B0604020202020204" pitchFamily="34" charset="0"/>
              <a:buChar char="•"/>
              <a:defRPr/>
            </a:pPr>
            <a:r>
              <a:rPr lang="en-US" dirty="0"/>
              <a:t>Drive Profitability: treat our work like we own the business.</a:t>
            </a:r>
          </a:p>
        </p:txBody>
      </p:sp>
      <p:sp>
        <p:nvSpPr>
          <p:cNvPr id="4" name="Slide Number Placeholder 3"/>
          <p:cNvSpPr>
            <a:spLocks noGrp="1"/>
          </p:cNvSpPr>
          <p:nvPr>
            <p:ph type="sldNum" sz="quarter" idx="5"/>
          </p:nvPr>
        </p:nvSpPr>
        <p:spPr/>
        <p:txBody>
          <a:bodyPr/>
          <a:lstStyle/>
          <a:p>
            <a:fld id="{17FAF283-7579-064E-9877-064305519C68}" type="slidenum">
              <a:rPr lang="en-US" smtClean="0"/>
              <a:pPr/>
              <a:t>8</a:t>
            </a:fld>
            <a:endParaRPr lang="en-US"/>
          </a:p>
        </p:txBody>
      </p:sp>
    </p:spTree>
    <p:extLst>
      <p:ext uri="{BB962C8B-B14F-4D97-AF65-F5344CB8AC3E}">
        <p14:creationId xmlns:p14="http://schemas.microsoft.com/office/powerpoint/2010/main" val="30770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b="1" dirty="0" smtClean="0"/>
              <a:t>NOTES</a:t>
            </a:r>
          </a:p>
          <a:p>
            <a:pPr defTabSz="466618">
              <a:defRPr/>
            </a:pPr>
            <a:endParaRPr lang="en-US" b="1" dirty="0"/>
          </a:p>
          <a:p>
            <a:pPr marL="171450" indent="-171450" defTabSz="466618">
              <a:lnSpc>
                <a:spcPct val="150000"/>
              </a:lnSpc>
              <a:buFont typeface="Arial" panose="020B0604020202020204" pitchFamily="34" charset="0"/>
              <a:buChar char="•"/>
              <a:defRPr/>
            </a:pPr>
            <a:r>
              <a:rPr lang="en-US" dirty="0" smtClean="0"/>
              <a:t>Our behaviors are guided by our values.</a:t>
            </a:r>
            <a:r>
              <a:rPr lang="en-US" i="1" dirty="0" smtClean="0"/>
              <a:t> </a:t>
            </a:r>
            <a:endParaRPr lang="en-US" dirty="0" smtClean="0"/>
          </a:p>
          <a:p>
            <a:pPr marL="171450" indent="-171450" defTabSz="466618">
              <a:lnSpc>
                <a:spcPct val="150000"/>
              </a:lnSpc>
              <a:buFont typeface="Arial" panose="020B0604020202020204" pitchFamily="34" charset="0"/>
              <a:buChar char="•"/>
              <a:defRPr/>
            </a:pPr>
            <a:r>
              <a:rPr lang="en-US" dirty="0" smtClean="0"/>
              <a:t>We bring our Values to life on a daily basis and support our culture transformation.</a:t>
            </a:r>
          </a:p>
          <a:p>
            <a:pPr marL="171450" indent="-171450" defTabSz="466618">
              <a:lnSpc>
                <a:spcPct val="150000"/>
              </a:lnSpc>
              <a:buFont typeface="Arial" panose="020B0604020202020204" pitchFamily="34" charset="0"/>
              <a:buChar char="•"/>
              <a:defRPr/>
            </a:pPr>
            <a:r>
              <a:rPr lang="en-US" dirty="0" smtClean="0"/>
              <a:t>Respect: challenge each other, but do it respectfully.</a:t>
            </a:r>
          </a:p>
          <a:p>
            <a:pPr marL="171450" indent="-171450" defTabSz="466618">
              <a:lnSpc>
                <a:spcPct val="150000"/>
              </a:lnSpc>
              <a:buFont typeface="Arial" panose="020B0604020202020204" pitchFamily="34" charset="0"/>
              <a:buChar char="•"/>
              <a:defRPr/>
            </a:pPr>
            <a:r>
              <a:rPr lang="en-US" dirty="0" smtClean="0"/>
              <a:t>Collaborate: we accomplish our mission by working together.</a:t>
            </a:r>
          </a:p>
          <a:p>
            <a:pPr marL="171450" indent="-171450" defTabSz="466618">
              <a:lnSpc>
                <a:spcPct val="150000"/>
              </a:lnSpc>
              <a:buFont typeface="Arial" panose="020B0604020202020204" pitchFamily="34" charset="0"/>
              <a:buChar char="•"/>
              <a:defRPr/>
            </a:pPr>
            <a:r>
              <a:rPr lang="en-US" dirty="0" smtClean="0"/>
              <a:t>Trust: take ownership of your outcomes.</a:t>
            </a:r>
          </a:p>
          <a:p>
            <a:pPr marL="171450" indent="-171450" defTabSz="466618">
              <a:lnSpc>
                <a:spcPct val="150000"/>
              </a:lnSpc>
              <a:buFont typeface="Arial" panose="020B0604020202020204" pitchFamily="34" charset="0"/>
              <a:buChar char="•"/>
              <a:defRPr/>
            </a:pPr>
            <a:r>
              <a:rPr lang="en-US" dirty="0" smtClean="0"/>
              <a:t>Innovate: requires continuous learning.</a:t>
            </a:r>
          </a:p>
          <a:p>
            <a:pPr marL="171450" indent="-171450" defTabSz="466618">
              <a:lnSpc>
                <a:spcPct val="150000"/>
              </a:lnSpc>
              <a:buFont typeface="Arial" panose="020B0604020202020204" pitchFamily="34" charset="0"/>
              <a:buChar char="•"/>
              <a:defRPr/>
            </a:pPr>
            <a:endParaRPr lang="en-US" dirty="0" smtClean="0"/>
          </a:p>
          <a:p>
            <a:pPr marL="171450" indent="-171450" defTabSz="466618">
              <a:lnSpc>
                <a:spcPct val="150000"/>
              </a:lnSpc>
              <a:buFont typeface="Arial" panose="020B0604020202020204" pitchFamily="34" charset="0"/>
              <a:buChar char="•"/>
              <a:defRPr/>
            </a:pPr>
            <a:endParaRPr lang="en-US" dirty="0" smtClean="0"/>
          </a:p>
          <a:p>
            <a:pPr marL="171450" indent="-171450" defTabSz="466618">
              <a:buFont typeface="Arial" panose="020B0604020202020204" pitchFamily="34" charset="0"/>
              <a:buChar char="•"/>
              <a:defRPr/>
            </a:pPr>
            <a:endParaRPr lang="en-US" dirty="0" smtClean="0"/>
          </a:p>
          <a:p>
            <a:pPr marL="171450" indent="-171450" defTabSz="466618">
              <a:buFont typeface="Arial" panose="020B0604020202020204" pitchFamily="34" charset="0"/>
              <a:buChar char="•"/>
              <a:defRPr/>
            </a:pPr>
            <a:endParaRPr lang="en-US" dirty="0"/>
          </a:p>
          <a:p>
            <a:r>
              <a:rPr lang="en-US" i="1" dirty="0"/>
              <a:t/>
            </a:r>
            <a:br>
              <a:rPr lang="en-US" i="1" dirty="0"/>
            </a:br>
            <a:endParaRPr lang="en-US" i="1" dirty="0" smtClean="0"/>
          </a:p>
        </p:txBody>
      </p:sp>
      <p:sp>
        <p:nvSpPr>
          <p:cNvPr id="4" name="Slide Number Placeholder 3"/>
          <p:cNvSpPr>
            <a:spLocks noGrp="1"/>
          </p:cNvSpPr>
          <p:nvPr>
            <p:ph type="sldNum" sz="quarter" idx="5"/>
          </p:nvPr>
        </p:nvSpPr>
        <p:spPr/>
        <p:txBody>
          <a:bodyPr/>
          <a:lstStyle/>
          <a:p>
            <a:fld id="{17FAF283-7579-064E-9877-064305519C68}" type="slidenum">
              <a:rPr lang="en-US" smtClean="0"/>
              <a:pPr/>
              <a:t>9</a:t>
            </a:fld>
            <a:endParaRPr lang="en-US"/>
          </a:p>
        </p:txBody>
      </p:sp>
    </p:spTree>
    <p:extLst>
      <p:ext uri="{BB962C8B-B14F-4D97-AF65-F5344CB8AC3E}">
        <p14:creationId xmlns:p14="http://schemas.microsoft.com/office/powerpoint/2010/main" val="3806410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F2A44"/>
        </a:solidFill>
        <a:effectLst/>
      </p:bgPr>
    </p:bg>
    <p:spTree>
      <p:nvGrpSpPr>
        <p:cNvPr id="1" name=""/>
        <p:cNvGrpSpPr/>
        <p:nvPr/>
      </p:nvGrpSpPr>
      <p:grpSpPr>
        <a:xfrm>
          <a:off x="0" y="0"/>
          <a:ext cx="0" cy="0"/>
          <a:chOff x="0" y="0"/>
          <a:chExt cx="0" cy="0"/>
        </a:xfrm>
      </p:grpSpPr>
      <p:pic>
        <p:nvPicPr>
          <p:cNvPr id="12" name="Stripes">
            <a:extLst>
              <a:ext uri="{FF2B5EF4-FFF2-40B4-BE49-F238E27FC236}">
                <a16:creationId xmlns:a16="http://schemas.microsoft.com/office/drawing/2014/main" xmlns="" id="{755844AA-8E86-CB48-ABF1-65A02038776D}"/>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2" name="Title 1">
            <a:extLst>
              <a:ext uri="{FF2B5EF4-FFF2-40B4-BE49-F238E27FC236}">
                <a16:creationId xmlns:a16="http://schemas.microsoft.com/office/drawing/2014/main" xmlns=""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xmlns=""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10" name="Picture 9">
            <a:extLst>
              <a:ext uri="{FF2B5EF4-FFF2-40B4-BE49-F238E27FC236}">
                <a16:creationId xmlns:a16="http://schemas.microsoft.com/office/drawing/2014/main" xmlns="" id="{DE2FF857-760A-2343-8309-3D330C2B966E}"/>
              </a:ext>
            </a:extLst>
          </p:cNvPr>
          <p:cNvPicPr>
            <a:picLocks noChangeAspect="1"/>
          </p:cNvPicPr>
          <p:nvPr userDrawn="1"/>
        </p:nvPicPr>
        <p:blipFill>
          <a:blip r:embed="rId3"/>
          <a:stretch>
            <a:fillRect/>
          </a:stretch>
        </p:blipFill>
        <p:spPr>
          <a:xfrm>
            <a:off x="149098" y="177250"/>
            <a:ext cx="1890486" cy="1103635"/>
          </a:xfrm>
          <a:prstGeom prst="rect">
            <a:avLst/>
          </a:prstGeom>
        </p:spPr>
      </p:pic>
      <p:pic>
        <p:nvPicPr>
          <p:cNvPr id="11" name="Picture 10">
            <a:extLst>
              <a:ext uri="{FF2B5EF4-FFF2-40B4-BE49-F238E27FC236}">
                <a16:creationId xmlns:a16="http://schemas.microsoft.com/office/drawing/2014/main" xmlns="" id="{C9251B74-F8C2-CB46-8F2E-245EF423038C}"/>
              </a:ext>
            </a:extLst>
          </p:cNvPr>
          <p:cNvPicPr>
            <a:picLocks noChangeAspect="1"/>
          </p:cNvPicPr>
          <p:nvPr userDrawn="1"/>
        </p:nvPicPr>
        <p:blipFill>
          <a:blip r:embed="rId4"/>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28174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199" y="1327149"/>
            <a:ext cx="539432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6126162"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97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Right - Subtitl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xmlns=""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199" y="1327149"/>
            <a:ext cx="539432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6126163" y="1327149"/>
            <a:ext cx="2560635"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4641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3292476" y="1327149"/>
            <a:ext cx="5394324"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48784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 Subtitl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xmlns=""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3292475" y="1327149"/>
            <a:ext cx="5394323"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36102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Left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0281197-02F1-9742-9CC9-511AB309C978}"/>
              </a:ext>
            </a:extLst>
          </p:cNvPr>
          <p:cNvSpPr>
            <a:spLocks noGrp="1"/>
          </p:cNvSpPr>
          <p:nvPr>
            <p:ph type="pic" sz="quarter" idx="14"/>
          </p:nvPr>
        </p:nvSpPr>
        <p:spPr>
          <a:xfrm>
            <a:off x="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p>
        </p:txBody>
      </p:sp>
      <p:sp>
        <p:nvSpPr>
          <p:cNvPr id="7" name="Subtitle 2">
            <a:extLst>
              <a:ext uri="{FF2B5EF4-FFF2-40B4-BE49-F238E27FC236}">
                <a16:creationId xmlns:a16="http://schemas.microsoft.com/office/drawing/2014/main" xmlns="" id="{1BF49E4A-D111-B34D-AB41-6CC59C2832F1}"/>
              </a:ext>
            </a:extLst>
          </p:cNvPr>
          <p:cNvSpPr>
            <a:spLocks noGrp="1"/>
          </p:cNvSpPr>
          <p:nvPr>
            <p:ph type="subTitle" idx="13" hasCustomPrompt="1"/>
          </p:nvPr>
        </p:nvSpPr>
        <p:spPr>
          <a:xfrm>
            <a:off x="5029201" y="685800"/>
            <a:ext cx="3657598"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xmlns="" id="{CD2525A4-6BC3-F04B-9264-10D96DB2294A}"/>
              </a:ext>
            </a:extLst>
          </p:cNvPr>
          <p:cNvSpPr>
            <a:spLocks noGrp="1"/>
          </p:cNvSpPr>
          <p:nvPr>
            <p:ph type="title" hasCustomPrompt="1"/>
          </p:nvPr>
        </p:nvSpPr>
        <p:spPr>
          <a:xfrm>
            <a:off x="5029201" y="361950"/>
            <a:ext cx="3657598" cy="32385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xmlns="" id="{B44EA7FE-F81F-456E-8607-887A129B67CE}"/>
              </a:ext>
            </a:extLst>
          </p:cNvPr>
          <p:cNvSpPr>
            <a:spLocks noGrp="1"/>
          </p:cNvSpPr>
          <p:nvPr>
            <p:ph idx="1"/>
          </p:nvPr>
        </p:nvSpPr>
        <p:spPr>
          <a:xfrm>
            <a:off x="5029201" y="1329690"/>
            <a:ext cx="3657598"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C6722F31-A8CA-4F9A-B80E-A7BD48F4D533}"/>
              </a:ext>
            </a:extLst>
          </p:cNvPr>
          <p:cNvSpPr>
            <a:spLocks noGrp="1"/>
          </p:cNvSpPr>
          <p:nvPr>
            <p:ph type="ftr" sz="quarter" idx="11"/>
          </p:nvPr>
        </p:nvSpPr>
        <p:spPr/>
        <p:txBody>
          <a:bodyPr/>
          <a:lstStyle>
            <a:lvl1pPr>
              <a:defRPr>
                <a:solidFill>
                  <a:schemeClr val="bg1"/>
                </a:solidFill>
              </a:defRPr>
            </a:lvl1pPr>
          </a:lstStyle>
          <a:p>
            <a:r>
              <a:rPr lang="en-US"/>
              <a:t>Our Core Team Discussion Guide</a:t>
            </a:r>
            <a:endParaRPr lang="en-US" dirty="0"/>
          </a:p>
        </p:txBody>
      </p:sp>
      <p:sp>
        <p:nvSpPr>
          <p:cNvPr id="6" name="Slide Number Placeholder 5">
            <a:extLst>
              <a:ext uri="{FF2B5EF4-FFF2-40B4-BE49-F238E27FC236}">
                <a16:creationId xmlns:a16="http://schemas.microsoft.com/office/drawing/2014/main" xmlns="" id="{B4844DA0-821E-44C1-A98E-FC74F20EEE4C}"/>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02337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 Left - Blue">
    <p:bg>
      <p:bgPr>
        <a:solidFill>
          <a:srgbClr val="1F2A44"/>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xmlns="" id="{E4B963AC-83A2-664D-A0D3-87BF3810B878}"/>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8" name="Picture Placeholder 7">
            <a:extLst>
              <a:ext uri="{FF2B5EF4-FFF2-40B4-BE49-F238E27FC236}">
                <a16:creationId xmlns:a16="http://schemas.microsoft.com/office/drawing/2014/main" xmlns="" id="{C0281197-02F1-9742-9CC9-511AB309C978}"/>
              </a:ext>
            </a:extLst>
          </p:cNvPr>
          <p:cNvSpPr>
            <a:spLocks noGrp="1"/>
          </p:cNvSpPr>
          <p:nvPr>
            <p:ph type="pic" sz="quarter" idx="14"/>
          </p:nvPr>
        </p:nvSpPr>
        <p:spPr>
          <a:xfrm>
            <a:off x="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p>
        </p:txBody>
      </p:sp>
      <p:sp>
        <p:nvSpPr>
          <p:cNvPr id="7" name="Subtitle 2">
            <a:extLst>
              <a:ext uri="{FF2B5EF4-FFF2-40B4-BE49-F238E27FC236}">
                <a16:creationId xmlns:a16="http://schemas.microsoft.com/office/drawing/2014/main" xmlns="" id="{1BF49E4A-D111-B34D-AB41-6CC59C2832F1}"/>
              </a:ext>
            </a:extLst>
          </p:cNvPr>
          <p:cNvSpPr>
            <a:spLocks noGrp="1"/>
          </p:cNvSpPr>
          <p:nvPr>
            <p:ph type="subTitle" idx="13" hasCustomPrompt="1"/>
          </p:nvPr>
        </p:nvSpPr>
        <p:spPr>
          <a:xfrm>
            <a:off x="5029201" y="685800"/>
            <a:ext cx="3657598"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xmlns="" id="{CD2525A4-6BC3-F04B-9264-10D96DB2294A}"/>
              </a:ext>
            </a:extLst>
          </p:cNvPr>
          <p:cNvSpPr>
            <a:spLocks noGrp="1"/>
          </p:cNvSpPr>
          <p:nvPr>
            <p:ph type="title" hasCustomPrompt="1"/>
          </p:nvPr>
        </p:nvSpPr>
        <p:spPr>
          <a:xfrm>
            <a:off x="5029201" y="361950"/>
            <a:ext cx="3657598" cy="323850"/>
          </a:xfr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xmlns="" id="{B44EA7FE-F81F-456E-8607-887A129B67CE}"/>
              </a:ext>
            </a:extLst>
          </p:cNvPr>
          <p:cNvSpPr>
            <a:spLocks noGrp="1"/>
          </p:cNvSpPr>
          <p:nvPr>
            <p:ph idx="1"/>
          </p:nvPr>
        </p:nvSpPr>
        <p:spPr>
          <a:xfrm>
            <a:off x="5029201" y="1329690"/>
            <a:ext cx="3657598" cy="3425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C6722F31-A8CA-4F9A-B80E-A7BD48F4D533}"/>
              </a:ext>
            </a:extLst>
          </p:cNvPr>
          <p:cNvSpPr>
            <a:spLocks noGrp="1"/>
          </p:cNvSpPr>
          <p:nvPr>
            <p:ph type="ftr" sz="quarter" idx="11"/>
          </p:nvPr>
        </p:nvSpPr>
        <p:spPr/>
        <p:txBody>
          <a:bodyPr/>
          <a:lstStyle>
            <a:lvl1pPr>
              <a:defRPr>
                <a:solidFill>
                  <a:schemeClr val="bg1"/>
                </a:solidFill>
              </a:defRPr>
            </a:lvl1pPr>
          </a:lstStyle>
          <a:p>
            <a:r>
              <a:rPr lang="en-US"/>
              <a:t>Our Core Team Discussion Guide</a:t>
            </a:r>
            <a:endParaRPr lang="en-US" dirty="0"/>
          </a:p>
        </p:txBody>
      </p:sp>
      <p:sp>
        <p:nvSpPr>
          <p:cNvPr id="6" name="Slide Number Placeholder 5">
            <a:extLst>
              <a:ext uri="{FF2B5EF4-FFF2-40B4-BE49-F238E27FC236}">
                <a16:creationId xmlns:a16="http://schemas.microsoft.com/office/drawing/2014/main" xmlns="" id="{B4844DA0-821E-44C1-A98E-FC74F20EEE4C}"/>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17790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hoto Right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0281197-02F1-9742-9CC9-511AB309C978}"/>
              </a:ext>
            </a:extLst>
          </p:cNvPr>
          <p:cNvSpPr>
            <a:spLocks noGrp="1"/>
          </p:cNvSpPr>
          <p:nvPr>
            <p:ph type="pic" sz="quarter" idx="14"/>
          </p:nvPr>
        </p:nvSpPr>
        <p:spPr>
          <a:xfrm>
            <a:off x="457200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endParaRPr lang="en-US" dirty="0"/>
          </a:p>
        </p:txBody>
      </p:sp>
      <p:sp>
        <p:nvSpPr>
          <p:cNvPr id="7" name="Subtitle 2">
            <a:extLst>
              <a:ext uri="{FF2B5EF4-FFF2-40B4-BE49-F238E27FC236}">
                <a16:creationId xmlns:a16="http://schemas.microsoft.com/office/drawing/2014/main" xmlns="" id="{1BF49E4A-D111-B34D-AB41-6CC59C2832F1}"/>
              </a:ext>
            </a:extLst>
          </p:cNvPr>
          <p:cNvSpPr>
            <a:spLocks noGrp="1"/>
          </p:cNvSpPr>
          <p:nvPr>
            <p:ph type="subTitle" idx="13" hasCustomPrompt="1"/>
          </p:nvPr>
        </p:nvSpPr>
        <p:spPr>
          <a:xfrm>
            <a:off x="457200" y="685800"/>
            <a:ext cx="384175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xmlns="" id="{CD2525A4-6BC3-F04B-9264-10D96DB2294A}"/>
              </a:ext>
            </a:extLst>
          </p:cNvPr>
          <p:cNvSpPr>
            <a:spLocks noGrp="1"/>
          </p:cNvSpPr>
          <p:nvPr>
            <p:ph type="title" hasCustomPrompt="1"/>
          </p:nvPr>
        </p:nvSpPr>
        <p:spPr>
          <a:xfrm>
            <a:off x="457200" y="361950"/>
            <a:ext cx="3841750" cy="32385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xmlns="" id="{B44EA7FE-F81F-456E-8607-887A129B67CE}"/>
              </a:ext>
            </a:extLst>
          </p:cNvPr>
          <p:cNvSpPr>
            <a:spLocks noGrp="1"/>
          </p:cNvSpPr>
          <p:nvPr>
            <p:ph idx="1"/>
          </p:nvPr>
        </p:nvSpPr>
        <p:spPr>
          <a:xfrm>
            <a:off x="457199" y="1329690"/>
            <a:ext cx="3841750"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xmlns="" id="{2D0F9793-2F73-B04B-AEEB-CBC899089E7B}"/>
              </a:ext>
            </a:extLst>
          </p:cNvPr>
          <p:cNvSpPr>
            <a:spLocks noGrp="1"/>
          </p:cNvSpPr>
          <p:nvPr>
            <p:ph type="ftr" sz="quarter" idx="15"/>
          </p:nvPr>
        </p:nvSpPr>
        <p:spPr>
          <a:xfrm>
            <a:off x="457200" y="4846320"/>
            <a:ext cx="3841750" cy="182880"/>
          </a:xfrm>
        </p:spPr>
        <p:txBody>
          <a:bodyPr/>
          <a:lstStyle/>
          <a:p>
            <a:r>
              <a:rPr lang="en-US"/>
              <a:t>Our Core Team Discussion Guide</a:t>
            </a:r>
            <a:endParaRPr lang="en-US" dirty="0"/>
          </a:p>
        </p:txBody>
      </p:sp>
      <p:sp>
        <p:nvSpPr>
          <p:cNvPr id="4" name="Slide Number Placeholder 3">
            <a:extLst>
              <a:ext uri="{FF2B5EF4-FFF2-40B4-BE49-F238E27FC236}">
                <a16:creationId xmlns:a16="http://schemas.microsoft.com/office/drawing/2014/main" xmlns="" id="{EDBB6F83-6584-5C45-BF54-F4B80AB1D987}"/>
              </a:ext>
            </a:extLst>
          </p:cNvPr>
          <p:cNvSpPr>
            <a:spLocks noGrp="1"/>
          </p:cNvSpPr>
          <p:nvPr>
            <p:ph type="sldNum" sz="quarter" idx="16"/>
          </p:nvPr>
        </p:nvSpPr>
        <p:spPr/>
        <p:txBody>
          <a:bodyPr/>
          <a:lstStyle>
            <a:lvl1pPr>
              <a:defRPr>
                <a:solidFill>
                  <a:schemeClr val="bg1"/>
                </a:solidFill>
              </a:defRPr>
            </a:lvl1pPr>
          </a:lstStyle>
          <a:p>
            <a:fld id="{8CF57710-2755-44C5-A659-380A6F36418D}" type="slidenum">
              <a:rPr lang="en-US" smtClean="0"/>
              <a:pPr/>
              <a:t>‹#›</a:t>
            </a:fld>
            <a:endParaRPr lang="en-US" dirty="0"/>
          </a:p>
        </p:txBody>
      </p:sp>
    </p:spTree>
    <p:extLst>
      <p:ext uri="{BB962C8B-B14F-4D97-AF65-F5344CB8AC3E}">
        <p14:creationId xmlns:p14="http://schemas.microsoft.com/office/powerpoint/2010/main" val="16983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hoto Right - Blue">
    <p:bg>
      <p:bgPr>
        <a:solidFill>
          <a:srgbClr val="1F2A44"/>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0281197-02F1-9742-9CC9-511AB309C978}"/>
              </a:ext>
            </a:extLst>
          </p:cNvPr>
          <p:cNvSpPr>
            <a:spLocks noGrp="1"/>
          </p:cNvSpPr>
          <p:nvPr>
            <p:ph type="pic" sz="quarter" idx="14"/>
          </p:nvPr>
        </p:nvSpPr>
        <p:spPr>
          <a:xfrm>
            <a:off x="4572000" y="0"/>
            <a:ext cx="4572000" cy="5143500"/>
          </a:xfrm>
          <a:solidFill>
            <a:srgbClr val="BABBB1"/>
          </a:solidFill>
        </p:spPr>
        <p:txBody>
          <a:bodyPr anchor="ctr" anchorCtr="0">
            <a:normAutofit/>
          </a:bodyPr>
          <a:lstStyle>
            <a:lvl1pPr marL="0" indent="0" algn="ctr">
              <a:buNone/>
              <a:defRPr sz="800" cap="all" baseline="0">
                <a:solidFill>
                  <a:schemeClr val="bg1"/>
                </a:solidFill>
                <a:latin typeface="+mj-lt"/>
              </a:defRPr>
            </a:lvl1pPr>
          </a:lstStyle>
          <a:p>
            <a:r>
              <a:rPr lang="en-US"/>
              <a:t>Click icon to add picture</a:t>
            </a:r>
            <a:endParaRPr lang="en-US" dirty="0"/>
          </a:p>
        </p:txBody>
      </p:sp>
      <p:sp>
        <p:nvSpPr>
          <p:cNvPr id="7" name="Subtitle 2">
            <a:extLst>
              <a:ext uri="{FF2B5EF4-FFF2-40B4-BE49-F238E27FC236}">
                <a16:creationId xmlns:a16="http://schemas.microsoft.com/office/drawing/2014/main" xmlns="" id="{1BF49E4A-D111-B34D-AB41-6CC59C2832F1}"/>
              </a:ext>
            </a:extLst>
          </p:cNvPr>
          <p:cNvSpPr>
            <a:spLocks noGrp="1"/>
          </p:cNvSpPr>
          <p:nvPr>
            <p:ph type="subTitle" idx="13" hasCustomPrompt="1"/>
          </p:nvPr>
        </p:nvSpPr>
        <p:spPr>
          <a:xfrm>
            <a:off x="457199" y="685800"/>
            <a:ext cx="3840481"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xmlns="" id="{CD2525A4-6BC3-F04B-9264-10D96DB2294A}"/>
              </a:ext>
            </a:extLst>
          </p:cNvPr>
          <p:cNvSpPr>
            <a:spLocks noGrp="1"/>
          </p:cNvSpPr>
          <p:nvPr>
            <p:ph type="title" hasCustomPrompt="1"/>
          </p:nvPr>
        </p:nvSpPr>
        <p:spPr>
          <a:xfrm>
            <a:off x="457199" y="361950"/>
            <a:ext cx="3840481" cy="323850"/>
          </a:xfr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xmlns="" id="{B44EA7FE-F81F-456E-8607-887A129B67CE}"/>
              </a:ext>
            </a:extLst>
          </p:cNvPr>
          <p:cNvSpPr>
            <a:spLocks noGrp="1"/>
          </p:cNvSpPr>
          <p:nvPr>
            <p:ph idx="1"/>
          </p:nvPr>
        </p:nvSpPr>
        <p:spPr>
          <a:xfrm>
            <a:off x="457199" y="1329690"/>
            <a:ext cx="3840481" cy="3425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xmlns="" id="{2D0F9793-2F73-B04B-AEEB-CBC899089E7B}"/>
              </a:ext>
            </a:extLst>
          </p:cNvPr>
          <p:cNvSpPr>
            <a:spLocks noGrp="1"/>
          </p:cNvSpPr>
          <p:nvPr>
            <p:ph type="ftr" sz="quarter" idx="15"/>
          </p:nvPr>
        </p:nvSpPr>
        <p:spPr>
          <a:xfrm>
            <a:off x="457199" y="4846320"/>
            <a:ext cx="3840481" cy="182880"/>
          </a:xfrm>
        </p:spPr>
        <p:txBody>
          <a:bodyPr/>
          <a:lstStyle>
            <a:lvl1pPr>
              <a:defRPr>
                <a:solidFill>
                  <a:schemeClr val="bg1"/>
                </a:solidFill>
              </a:defRPr>
            </a:lvl1pPr>
          </a:lstStyle>
          <a:p>
            <a:r>
              <a:rPr lang="en-US"/>
              <a:t>Our Core Team Discussion Guide</a:t>
            </a:r>
            <a:endParaRPr lang="en-US" dirty="0"/>
          </a:p>
        </p:txBody>
      </p:sp>
      <p:sp>
        <p:nvSpPr>
          <p:cNvPr id="4" name="Slide Number Placeholder 3">
            <a:extLst>
              <a:ext uri="{FF2B5EF4-FFF2-40B4-BE49-F238E27FC236}">
                <a16:creationId xmlns:a16="http://schemas.microsoft.com/office/drawing/2014/main" xmlns="" id="{EDBB6F83-6584-5C45-BF54-F4B80AB1D987}"/>
              </a:ext>
            </a:extLst>
          </p:cNvPr>
          <p:cNvSpPr>
            <a:spLocks noGrp="1"/>
          </p:cNvSpPr>
          <p:nvPr>
            <p:ph type="sldNum" sz="quarter" idx="16"/>
          </p:nvPr>
        </p:nvSpPr>
        <p:spPr/>
        <p:txBody>
          <a:bodyPr/>
          <a:lstStyle>
            <a:lvl1pPr>
              <a:defRPr>
                <a:solidFill>
                  <a:schemeClr val="bg1"/>
                </a:solidFill>
              </a:defRPr>
            </a:lvl1pPr>
          </a:lstStyle>
          <a:p>
            <a:fld id="{8CF57710-2755-44C5-A659-380A6F36418D}" type="slidenum">
              <a:rPr lang="en-US" smtClean="0"/>
              <a:pPr/>
              <a:t>‹#›</a:t>
            </a:fld>
            <a:endParaRPr lang="en-US" dirty="0"/>
          </a:p>
        </p:txBody>
      </p:sp>
    </p:spTree>
    <p:extLst>
      <p:ext uri="{BB962C8B-B14F-4D97-AF65-F5344CB8AC3E}">
        <p14:creationId xmlns:p14="http://schemas.microsoft.com/office/powerpoint/2010/main" val="14548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f White Half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01A2099-37BB-B74F-BB2B-0DD16418E73F}"/>
              </a:ext>
            </a:extLst>
          </p:cNvPr>
          <p:cNvSpPr/>
          <p:nvPr userDrawn="1"/>
        </p:nvSpPr>
        <p:spPr bwMode="hidden">
          <a:xfrm>
            <a:off x="4572000" y="0"/>
            <a:ext cx="4572000" cy="5143500"/>
          </a:xfrm>
          <a:prstGeom prst="rect">
            <a:avLst/>
          </a:prstGeom>
          <a:solidFill>
            <a:srgbClr val="1F2A44"/>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100"/>
          </a:p>
        </p:txBody>
      </p:sp>
      <p:pic>
        <p:nvPicPr>
          <p:cNvPr id="11" name="Stripes">
            <a:extLst>
              <a:ext uri="{FF2B5EF4-FFF2-40B4-BE49-F238E27FC236}">
                <a16:creationId xmlns:a16="http://schemas.microsoft.com/office/drawing/2014/main" xmlns="" id="{78694725-8A1D-704F-A5A7-197AE500BA1E}"/>
              </a:ext>
            </a:extLst>
          </p:cNvPr>
          <p:cNvPicPr>
            <a:picLocks noChangeAspect="1"/>
          </p:cNvPicPr>
          <p:nvPr userDrawn="1"/>
        </p:nvPicPr>
        <p:blipFill>
          <a:blip r:embed="rId2">
            <a:alphaModFix amt="90000"/>
          </a:blip>
          <a:stretch>
            <a:fillRect/>
          </a:stretch>
        </p:blipFill>
        <p:spPr>
          <a:xfrm>
            <a:off x="5405438" y="0"/>
            <a:ext cx="3429000" cy="2565400"/>
          </a:xfrm>
          <a:prstGeom prst="rect">
            <a:avLst/>
          </a:prstGeom>
        </p:spPr>
      </p:pic>
      <p:sp>
        <p:nvSpPr>
          <p:cNvPr id="9" name="Subtitle 2">
            <a:extLst>
              <a:ext uri="{FF2B5EF4-FFF2-40B4-BE49-F238E27FC236}">
                <a16:creationId xmlns:a16="http://schemas.microsoft.com/office/drawing/2014/main" xmlns="" id="{F0452FBA-EE33-4E4A-B81E-FEFBE9558F99}"/>
              </a:ext>
            </a:extLst>
          </p:cNvPr>
          <p:cNvSpPr>
            <a:spLocks noGrp="1"/>
          </p:cNvSpPr>
          <p:nvPr>
            <p:ph type="subTitle" idx="13" hasCustomPrompt="1"/>
          </p:nvPr>
        </p:nvSpPr>
        <p:spPr>
          <a:xfrm>
            <a:off x="457199" y="685800"/>
            <a:ext cx="3978276"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a:xfrm>
            <a:off x="457200" y="361950"/>
            <a:ext cx="3978275" cy="323850"/>
          </a:xfrm>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5029200" y="1327149"/>
            <a:ext cx="3657600" cy="3425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1599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 Sky Blue">
    <p:bg>
      <p:bgPr>
        <a:solidFill>
          <a:srgbClr val="00A9E0"/>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A333206C-1EA1-374A-AADC-B2F015ACC9EF}"/>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xmlns=""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xmlns=""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36528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Graphic">
    <p:bg>
      <p:bgPr>
        <a:solidFill>
          <a:srgbClr val="1F2A44"/>
        </a:solidFill>
        <a:effectLst/>
      </p:bgPr>
    </p:bg>
    <p:spTree>
      <p:nvGrpSpPr>
        <p:cNvPr id="1" name=""/>
        <p:cNvGrpSpPr/>
        <p:nvPr/>
      </p:nvGrpSpPr>
      <p:grpSpPr>
        <a:xfrm>
          <a:off x="0" y="0"/>
          <a:ext cx="0" cy="0"/>
          <a:chOff x="0" y="0"/>
          <a:chExt cx="0" cy="0"/>
        </a:xfrm>
      </p:grpSpPr>
      <p:pic>
        <p:nvPicPr>
          <p:cNvPr id="11" name="Stripes">
            <a:extLst>
              <a:ext uri="{FF2B5EF4-FFF2-40B4-BE49-F238E27FC236}">
                <a16:creationId xmlns:a16="http://schemas.microsoft.com/office/drawing/2014/main" xmlns="" id="{98740251-4F31-AC48-B19F-178F9E9382DF}"/>
              </a:ext>
            </a:extLst>
          </p:cNvPr>
          <p:cNvPicPr>
            <a:picLocks noChangeAspect="1"/>
          </p:cNvPicPr>
          <p:nvPr userDrawn="1"/>
        </p:nvPicPr>
        <p:blipFill>
          <a:blip r:embed="rId2">
            <a:alphaModFix amt="60000"/>
          </a:blip>
          <a:stretch>
            <a:fillRect/>
          </a:stretch>
        </p:blipFill>
        <p:spPr>
          <a:xfrm>
            <a:off x="5405438" y="0"/>
            <a:ext cx="3429000" cy="2565400"/>
          </a:xfrm>
          <a:prstGeom prst="rect">
            <a:avLst/>
          </a:prstGeom>
        </p:spPr>
      </p:pic>
      <p:sp>
        <p:nvSpPr>
          <p:cNvPr id="2" name="Title 1">
            <a:extLst>
              <a:ext uri="{FF2B5EF4-FFF2-40B4-BE49-F238E27FC236}">
                <a16:creationId xmlns:a16="http://schemas.microsoft.com/office/drawing/2014/main" xmlns=""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xmlns=""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9" name="Picture 8">
            <a:extLst>
              <a:ext uri="{FF2B5EF4-FFF2-40B4-BE49-F238E27FC236}">
                <a16:creationId xmlns:a16="http://schemas.microsoft.com/office/drawing/2014/main" xmlns="" id="{8789FC88-B3FC-634C-90E5-839C6491C26C}"/>
              </a:ext>
            </a:extLst>
          </p:cNvPr>
          <p:cNvPicPr>
            <a:picLocks noChangeAspect="1"/>
          </p:cNvPicPr>
          <p:nvPr userDrawn="1"/>
        </p:nvPicPr>
        <p:blipFill>
          <a:blip r:embed="rId3"/>
          <a:stretch>
            <a:fillRect/>
          </a:stretch>
        </p:blipFill>
        <p:spPr>
          <a:xfrm>
            <a:off x="149098" y="177250"/>
            <a:ext cx="1890486" cy="1103635"/>
          </a:xfrm>
          <a:prstGeom prst="rect">
            <a:avLst/>
          </a:prstGeom>
        </p:spPr>
      </p:pic>
      <p:pic>
        <p:nvPicPr>
          <p:cNvPr id="10" name="Picture 9">
            <a:extLst>
              <a:ext uri="{FF2B5EF4-FFF2-40B4-BE49-F238E27FC236}">
                <a16:creationId xmlns:a16="http://schemas.microsoft.com/office/drawing/2014/main" xmlns="" id="{576222D4-2B9C-BF4C-B332-05ED173227FA}"/>
              </a:ext>
            </a:extLst>
          </p:cNvPr>
          <p:cNvPicPr>
            <a:picLocks noChangeAspect="1"/>
          </p:cNvPicPr>
          <p:nvPr userDrawn="1"/>
        </p:nvPicPr>
        <p:blipFill>
          <a:blip r:embed="rId4"/>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333702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 Gray">
    <p:bg>
      <p:bgPr>
        <a:solidFill>
          <a:srgbClr val="BABBB1"/>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xmlns=""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xmlns=""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375252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ray">
    <p:bg>
      <p:bgPr>
        <a:solidFill>
          <a:srgbClr val="A89968"/>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xmlns=""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xmlns=""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 Gray">
    <p:bg>
      <p:bgPr>
        <a:solidFill>
          <a:srgbClr val="1F2A44"/>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38B885F5-AA83-F04C-863E-4EE8E23B019F}"/>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xmlns=""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xmlns=""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 Purple">
    <p:bg>
      <p:bgPr>
        <a:solidFill>
          <a:srgbClr val="994878"/>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F975D6C3-6FBA-7C40-9BBF-A851E8BC31DF}"/>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2" name="Title 1">
            <a:extLst>
              <a:ext uri="{FF2B5EF4-FFF2-40B4-BE49-F238E27FC236}">
                <a16:creationId xmlns:a16="http://schemas.microsoft.com/office/drawing/2014/main" xmlns="" id="{1C5A918B-32F7-434D-834C-9D773AA07A06}"/>
              </a:ext>
            </a:extLst>
          </p:cNvPr>
          <p:cNvSpPr>
            <a:spLocks noGrp="1"/>
          </p:cNvSpPr>
          <p:nvPr>
            <p:ph type="title" hasCustomPrompt="1"/>
          </p:nvPr>
        </p:nvSpPr>
        <p:spPr>
          <a:xfrm>
            <a:off x="457200" y="1327150"/>
            <a:ext cx="3977639" cy="1324610"/>
          </a:xfrm>
        </p:spPr>
        <p:txBody>
          <a:bodyPr bIns="18288" anchor="b"/>
          <a:lstStyle>
            <a:lvl1pPr>
              <a:defRPr sz="2200">
                <a:solidFill>
                  <a:schemeClr val="bg1"/>
                </a:solidFill>
              </a:defRPr>
            </a:lvl1pPr>
          </a:lstStyle>
          <a:p>
            <a:r>
              <a:rPr lang="en-US" dirty="0"/>
              <a:t>[SECTION HEADER TITLE]</a:t>
            </a:r>
          </a:p>
        </p:txBody>
      </p:sp>
      <p:sp>
        <p:nvSpPr>
          <p:cNvPr id="3" name="Text Placeholder 2">
            <a:extLst>
              <a:ext uri="{FF2B5EF4-FFF2-40B4-BE49-F238E27FC236}">
                <a16:creationId xmlns:a16="http://schemas.microsoft.com/office/drawing/2014/main" xmlns="" id="{7BA5C7B8-1543-4B36-949E-6505F0D84FF9}"/>
              </a:ext>
            </a:extLst>
          </p:cNvPr>
          <p:cNvSpPr>
            <a:spLocks noGrp="1"/>
          </p:cNvSpPr>
          <p:nvPr>
            <p:ph type="body" idx="1" hasCustomPrompt="1"/>
          </p:nvPr>
        </p:nvSpPr>
        <p:spPr>
          <a:xfrm>
            <a:off x="457201" y="2743200"/>
            <a:ext cx="3978274" cy="456149"/>
          </a:xfrm>
        </p:spPr>
        <p:txBody>
          <a:bodyPr>
            <a:noAutofit/>
          </a:bodyPr>
          <a:lstStyle>
            <a:lvl1pPr marL="0" indent="0" algn="l">
              <a:spcBef>
                <a:spcPts val="0"/>
              </a:spcBef>
              <a:buNone/>
              <a:defRPr sz="1000" b="1" cap="all" baseline="0">
                <a:solidFill>
                  <a:schemeClr val="bg1">
                    <a:alpha val="75000"/>
                  </a:schemeClr>
                </a:solidFill>
                <a:latin typeface="+mj-lt"/>
              </a:defRPr>
            </a:lvl1pPr>
            <a:lvl2pPr marL="0" indent="0" algn="l">
              <a:spcBef>
                <a:spcPts val="0"/>
              </a:spcBef>
              <a:buNone/>
              <a:defRPr sz="1000" b="1" cap="all" baseline="0">
                <a:solidFill>
                  <a:schemeClr val="bg1">
                    <a:alpha val="75000"/>
                  </a:schemeClr>
                </a:solidFill>
                <a:latin typeface="+mj-lt"/>
              </a:defRPr>
            </a:lvl2pPr>
            <a:lvl3pPr marL="0" indent="0" algn="l">
              <a:spcBef>
                <a:spcPts val="0"/>
              </a:spcBef>
              <a:buNone/>
              <a:defRPr sz="1000" b="1" cap="all" baseline="0">
                <a:solidFill>
                  <a:schemeClr val="bg1">
                    <a:alpha val="75000"/>
                  </a:schemeClr>
                </a:solidFill>
                <a:latin typeface="+mj-lt"/>
              </a:defRPr>
            </a:lvl3pPr>
            <a:lvl4pPr marL="0" indent="0" algn="l">
              <a:spcBef>
                <a:spcPts val="0"/>
              </a:spcBef>
              <a:buNone/>
              <a:defRPr sz="1000" b="1" cap="all" baseline="0">
                <a:solidFill>
                  <a:schemeClr val="bg1">
                    <a:alpha val="75000"/>
                  </a:schemeClr>
                </a:solidFill>
                <a:latin typeface="+mj-lt"/>
              </a:defRPr>
            </a:lvl4pPr>
            <a:lvl5pPr marL="0" indent="0" algn="l">
              <a:spcBef>
                <a:spcPts val="0"/>
              </a:spcBef>
              <a:buNone/>
              <a:defRPr sz="1000" b="1" cap="all" baseline="0">
                <a:solidFill>
                  <a:schemeClr val="bg1">
                    <a:alpha val="75000"/>
                  </a:schemeClr>
                </a:solidFill>
                <a:latin typeface="+mj-lt"/>
              </a:defRPr>
            </a:lvl5pPr>
            <a:lvl6pPr marL="0" indent="0" algn="l">
              <a:spcBef>
                <a:spcPts val="0"/>
              </a:spcBef>
              <a:buNone/>
              <a:defRPr sz="1000" b="1" cap="all" baseline="0">
                <a:solidFill>
                  <a:schemeClr val="bg1">
                    <a:alpha val="75000"/>
                  </a:schemeClr>
                </a:solidFill>
                <a:latin typeface="+mj-lt"/>
              </a:defRPr>
            </a:lvl6pPr>
            <a:lvl7pPr marL="0" indent="0" algn="l">
              <a:spcBef>
                <a:spcPts val="0"/>
              </a:spcBef>
              <a:buNone/>
              <a:defRPr sz="1000" b="1" cap="all" baseline="0">
                <a:solidFill>
                  <a:schemeClr val="bg1">
                    <a:alpha val="75000"/>
                  </a:schemeClr>
                </a:solidFill>
                <a:latin typeface="+mj-lt"/>
              </a:defRPr>
            </a:lvl7pPr>
            <a:lvl8pPr marL="0" indent="0" algn="l">
              <a:spcBef>
                <a:spcPts val="0"/>
              </a:spcBef>
              <a:buNone/>
              <a:defRPr sz="1000" b="1" cap="all" baseline="0">
                <a:solidFill>
                  <a:schemeClr val="bg1">
                    <a:alpha val="75000"/>
                  </a:schemeClr>
                </a:solidFill>
                <a:latin typeface="+mj-lt"/>
              </a:defRPr>
            </a:lvl8pPr>
            <a:lvl9pPr marL="0" indent="0" algn="l">
              <a:spcBef>
                <a:spcPts val="0"/>
              </a:spcBef>
              <a:buNone/>
              <a:defRPr sz="1000" b="1" cap="all" baseline="0">
                <a:solidFill>
                  <a:schemeClr val="bg1">
                    <a:alpha val="75000"/>
                  </a:schemeClr>
                </a:solidFill>
                <a:latin typeface="+mj-lt"/>
              </a:defRPr>
            </a:lvl9pPr>
          </a:lstStyle>
          <a:p>
            <a:pPr lvl="0"/>
            <a:r>
              <a:rPr lang="en-US" dirty="0"/>
              <a:t>[OPTIONAL SUBTITLE]</a:t>
            </a:r>
          </a:p>
        </p:txBody>
      </p:sp>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Tree>
    <p:extLst>
      <p:ext uri="{BB962C8B-B14F-4D97-AF65-F5344CB8AC3E}">
        <p14:creationId xmlns:p14="http://schemas.microsoft.com/office/powerpoint/2010/main" val="414523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atement - Sky Blue">
    <p:bg>
      <p:bgPr>
        <a:solidFill>
          <a:srgbClr val="00A9E0"/>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xmlns="" id="{0EEEBA78-11F6-004E-B1EF-003A79C29A15}"/>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
        <p:nvSpPr>
          <p:cNvPr id="8" name="Text Placeholder 7">
            <a:extLst>
              <a:ext uri="{FF2B5EF4-FFF2-40B4-BE49-F238E27FC236}">
                <a16:creationId xmlns:a16="http://schemas.microsoft.com/office/drawing/2014/main" xmlns=""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13749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atement - Gray">
    <p:bg>
      <p:bgPr>
        <a:solidFill>
          <a:srgbClr val="BABBB1"/>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xmlns="" id="{E3EF0035-6122-884E-B674-FAC6B1C2E5B3}"/>
              </a:ext>
            </a:extLst>
          </p:cNvPr>
          <p:cNvPicPr>
            <a:picLocks noChangeAspect="1"/>
          </p:cNvPicPr>
          <p:nvPr userDrawn="1"/>
        </p:nvPicPr>
        <p:blipFill>
          <a:blip r:embed="rId2">
            <a:alphaModFix amt="65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
        <p:nvSpPr>
          <p:cNvPr id="8" name="Text Placeholder 7">
            <a:extLst>
              <a:ext uri="{FF2B5EF4-FFF2-40B4-BE49-F238E27FC236}">
                <a16:creationId xmlns:a16="http://schemas.microsoft.com/office/drawing/2014/main" xmlns=""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247089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atement - Purple">
    <p:bg>
      <p:bgPr>
        <a:solidFill>
          <a:srgbClr val="994878"/>
        </a:solidFill>
        <a:effectLst/>
      </p:bgPr>
    </p:bg>
    <p:spTree>
      <p:nvGrpSpPr>
        <p:cNvPr id="1" name=""/>
        <p:cNvGrpSpPr/>
        <p:nvPr/>
      </p:nvGrpSpPr>
      <p:grpSpPr>
        <a:xfrm>
          <a:off x="0" y="0"/>
          <a:ext cx="0" cy="0"/>
          <a:chOff x="0" y="0"/>
          <a:chExt cx="0" cy="0"/>
        </a:xfrm>
      </p:grpSpPr>
      <p:pic>
        <p:nvPicPr>
          <p:cNvPr id="9" name="Stripes">
            <a:extLst>
              <a:ext uri="{FF2B5EF4-FFF2-40B4-BE49-F238E27FC236}">
                <a16:creationId xmlns:a16="http://schemas.microsoft.com/office/drawing/2014/main" xmlns="" id="{3807B293-61F4-BD45-93DE-C056CAC4F5FA}"/>
              </a:ext>
            </a:extLst>
          </p:cNvPr>
          <p:cNvPicPr>
            <a:picLocks noChangeAspect="1"/>
          </p:cNvPicPr>
          <p:nvPr userDrawn="1"/>
        </p:nvPicPr>
        <p:blipFill>
          <a:blip r:embed="rId2">
            <a:alphaModFix amt="60000"/>
          </a:blip>
          <a:stretch>
            <a:fillRect/>
          </a:stretch>
        </p:blipFill>
        <p:spPr bwMode="hidden">
          <a:xfrm>
            <a:off x="5405438" y="0"/>
            <a:ext cx="3429000" cy="2565400"/>
          </a:xfrm>
          <a:prstGeom prst="rect">
            <a:avLst/>
          </a:prstGeom>
        </p:spPr>
      </p:pic>
      <p:sp>
        <p:nvSpPr>
          <p:cNvPr id="5" name="Footer Placeholder 4">
            <a:extLst>
              <a:ext uri="{FF2B5EF4-FFF2-40B4-BE49-F238E27FC236}">
                <a16:creationId xmlns:a16="http://schemas.microsoft.com/office/drawing/2014/main" xmlns="" id="{48526256-F0F2-4D61-9EEB-DAE3491C1A35}"/>
              </a:ext>
            </a:extLst>
          </p:cNvPr>
          <p:cNvSpPr>
            <a:spLocks noGrp="1"/>
          </p:cNvSpPr>
          <p:nvPr>
            <p:ph type="ftr" sz="quarter" idx="11"/>
          </p:nvPr>
        </p:nvSpPr>
        <p:spPr/>
        <p:txBody>
          <a:bodyPr/>
          <a:lstStyle>
            <a:lvl1pPr>
              <a:defRPr>
                <a:solidFill>
                  <a:schemeClr val="bg1"/>
                </a:solidFill>
              </a:defRPr>
            </a:lvl1pPr>
          </a:lstStyle>
          <a:p>
            <a:r>
              <a:rPr lang="en-US"/>
              <a:t>Our Core Team Discussion Guide</a:t>
            </a:r>
          </a:p>
        </p:txBody>
      </p:sp>
      <p:sp>
        <p:nvSpPr>
          <p:cNvPr id="6" name="Slide Number Placeholder 5">
            <a:extLst>
              <a:ext uri="{FF2B5EF4-FFF2-40B4-BE49-F238E27FC236}">
                <a16:creationId xmlns:a16="http://schemas.microsoft.com/office/drawing/2014/main" xmlns="" id="{B2A73A26-6A3E-4188-9F07-35DD664730B4}"/>
              </a:ext>
            </a:extLst>
          </p:cNvPr>
          <p:cNvSpPr>
            <a:spLocks noGrp="1"/>
          </p:cNvSpPr>
          <p:nvPr>
            <p:ph type="sldNum" sz="quarter" idx="12"/>
          </p:nvPr>
        </p:nvSpPr>
        <p:spPr/>
        <p:txBody>
          <a:bodyPr/>
          <a:lstStyle>
            <a:lvl1pPr>
              <a:defRPr>
                <a:solidFill>
                  <a:schemeClr val="bg1"/>
                </a:solidFill>
              </a:defRPr>
            </a:lvl1pPr>
          </a:lstStyle>
          <a:p>
            <a:fld id="{8CF57710-2755-44C5-A659-380A6F36418D}" type="slidenum">
              <a:rPr lang="en-US" smtClean="0"/>
              <a:pPr/>
              <a:t>‹#›</a:t>
            </a:fld>
            <a:endParaRPr lang="en-US"/>
          </a:p>
        </p:txBody>
      </p:sp>
      <p:sp>
        <p:nvSpPr>
          <p:cNvPr id="8" name="Text Placeholder 7">
            <a:extLst>
              <a:ext uri="{FF2B5EF4-FFF2-40B4-BE49-F238E27FC236}">
                <a16:creationId xmlns:a16="http://schemas.microsoft.com/office/drawing/2014/main" xmlns="" id="{6493C256-F025-A047-9C47-A7FC8443E87B}"/>
              </a:ext>
            </a:extLst>
          </p:cNvPr>
          <p:cNvSpPr>
            <a:spLocks noGrp="1"/>
          </p:cNvSpPr>
          <p:nvPr>
            <p:ph type="body" sz="quarter" idx="13" hasCustomPrompt="1"/>
          </p:nvPr>
        </p:nvSpPr>
        <p:spPr>
          <a:xfrm>
            <a:off x="457200" y="1828800"/>
            <a:ext cx="6950075" cy="2286000"/>
          </a:xfrm>
        </p:spPr>
        <p:txBody>
          <a:bodyPr>
            <a:noAutofit/>
          </a:bodyPr>
          <a:lstStyle>
            <a:lvl1pPr marL="0" indent="0">
              <a:lnSpc>
                <a:spcPct val="90000"/>
              </a:lnSpc>
              <a:spcBef>
                <a:spcPts val="0"/>
              </a:spcBef>
              <a:buNone/>
              <a:defRPr sz="3200">
                <a:solidFill>
                  <a:schemeClr val="bg1"/>
                </a:solidFill>
                <a:latin typeface="+mj-lt"/>
              </a:defRPr>
            </a:lvl1pPr>
            <a:lvl2pPr marL="0" indent="0">
              <a:spcBef>
                <a:spcPts val="900"/>
              </a:spcBef>
              <a:buNone/>
              <a:defRPr>
                <a:solidFill>
                  <a:schemeClr val="bg1"/>
                </a:solidFill>
              </a:defRPr>
            </a:lvl2pPr>
            <a:lvl3pPr marL="0" indent="0">
              <a:spcBef>
                <a:spcPts val="900"/>
              </a:spcBef>
              <a:buNone/>
              <a:defRPr>
                <a:solidFill>
                  <a:schemeClr val="bg1"/>
                </a:solidFill>
              </a:defRPr>
            </a:lvl3pPr>
            <a:lvl4pPr marL="0" indent="0">
              <a:spcBef>
                <a:spcPts val="900"/>
              </a:spcBef>
              <a:buNone/>
              <a:defRPr>
                <a:solidFill>
                  <a:schemeClr val="bg1"/>
                </a:solidFill>
              </a:defRPr>
            </a:lvl4pPr>
            <a:lvl5pPr marL="0" indent="0">
              <a:spcBef>
                <a:spcPts val="900"/>
              </a:spcBef>
              <a:buNone/>
              <a:defRPr>
                <a:solidFill>
                  <a:schemeClr val="bg1"/>
                </a:solidFill>
              </a:defRPr>
            </a:lvl5pPr>
            <a:lvl6pPr marL="0" indent="0">
              <a:spcBef>
                <a:spcPts val="900"/>
              </a:spcBef>
              <a:buNone/>
              <a:defRPr>
                <a:solidFill>
                  <a:schemeClr val="bg1"/>
                </a:solidFill>
              </a:defRPr>
            </a:lvl6pPr>
            <a:lvl7pPr marL="0" indent="0">
              <a:spcBef>
                <a:spcPts val="900"/>
              </a:spcBef>
              <a:buNone/>
              <a:defRPr>
                <a:solidFill>
                  <a:schemeClr val="bg1"/>
                </a:solidFill>
              </a:defRPr>
            </a:lvl7pPr>
            <a:lvl8pPr marL="0" indent="0">
              <a:spcBef>
                <a:spcPts val="900"/>
              </a:spcBef>
              <a:buNone/>
              <a:defRPr>
                <a:solidFill>
                  <a:schemeClr val="bg1"/>
                </a:solidFill>
              </a:defRPr>
            </a:lvl8pPr>
            <a:lvl9pPr marL="0" indent="0">
              <a:spcBef>
                <a:spcPts val="900"/>
              </a:spcBef>
              <a:buNone/>
              <a:defRPr>
                <a:solidFill>
                  <a:schemeClr val="bg1"/>
                </a:solidFill>
              </a:defRPr>
            </a:lvl9pPr>
          </a:lstStyle>
          <a:p>
            <a:pPr lvl="0"/>
            <a:r>
              <a:rPr lang="en-US" dirty="0"/>
              <a:t>[Big quote]</a:t>
            </a:r>
          </a:p>
          <a:p>
            <a:pPr lvl="1"/>
            <a:r>
              <a:rPr lang="en-US" dirty="0"/>
              <a:t>[Attribution]</a:t>
            </a:r>
          </a:p>
        </p:txBody>
      </p:sp>
    </p:spTree>
    <p:extLst>
      <p:ext uri="{BB962C8B-B14F-4D97-AF65-F5344CB8AC3E}">
        <p14:creationId xmlns:p14="http://schemas.microsoft.com/office/powerpoint/2010/main" val="260068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28B28-D678-45A8-9632-23BCEFBAFBDF}"/>
              </a:ext>
            </a:extLst>
          </p:cNvPr>
          <p:cNvSpPr>
            <a:spLocks noGrp="1"/>
          </p:cNvSpPr>
          <p:nvPr>
            <p:ph type="title" hasCustomPrompt="1"/>
          </p:nvPr>
        </p:nvSpPr>
        <p:spPr/>
        <p:txBody>
          <a:bodyPr/>
          <a:lstStyle/>
          <a:p>
            <a:r>
              <a:rPr lang="en-US" dirty="0"/>
              <a:t>[Slide TITLE]</a:t>
            </a:r>
          </a:p>
        </p:txBody>
      </p:sp>
      <p:sp>
        <p:nvSpPr>
          <p:cNvPr id="4" name="Footer Placeholder 3">
            <a:extLst>
              <a:ext uri="{FF2B5EF4-FFF2-40B4-BE49-F238E27FC236}">
                <a16:creationId xmlns:a16="http://schemas.microsoft.com/office/drawing/2014/main" xmlns="" id="{3770BA4C-B8B3-4B12-8774-9B1C2AB27525}"/>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0FEBA88E-1628-461A-95C2-709969D0E42F}"/>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07983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40720267-28AB-6F40-9EF3-B2ECDE13157D}"/>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xmlns="" id="{A2628B28-D678-45A8-9632-23BCEFBAFBD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4" name="Footer Placeholder 3">
            <a:extLst>
              <a:ext uri="{FF2B5EF4-FFF2-40B4-BE49-F238E27FC236}">
                <a16:creationId xmlns:a16="http://schemas.microsoft.com/office/drawing/2014/main" xmlns="" id="{3770BA4C-B8B3-4B12-8774-9B1C2AB27525}"/>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0FEBA88E-1628-461A-95C2-709969D0E42F}"/>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138633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DD2A5060-99DB-444B-8BFA-BE399D9C18B9}"/>
              </a:ext>
            </a:extLst>
          </p:cNvPr>
          <p:cNvSpPr>
            <a:spLocks noGrp="1"/>
          </p:cNvSpPr>
          <p:nvPr>
            <p:ph type="ftr" sz="quarter" idx="11"/>
          </p:nvPr>
        </p:nvSpPr>
        <p:spPr/>
        <p:txBody>
          <a:bodyPr/>
          <a:lstStyle/>
          <a:p>
            <a:r>
              <a:rPr lang="en-US"/>
              <a:t>Our Core Team Discussion Guide</a:t>
            </a:r>
          </a:p>
        </p:txBody>
      </p:sp>
      <p:sp>
        <p:nvSpPr>
          <p:cNvPr id="4" name="Slide Number Placeholder 3">
            <a:extLst>
              <a:ext uri="{FF2B5EF4-FFF2-40B4-BE49-F238E27FC236}">
                <a16:creationId xmlns:a16="http://schemas.microsoft.com/office/drawing/2014/main" xmlns="" id="{5E4F15F4-CD9F-46BC-8AF6-230C475A7E3F}"/>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2350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F24B9-054E-4964-A266-CFCA50A184B6}"/>
              </a:ext>
            </a:extLst>
          </p:cNvPr>
          <p:cNvSpPr>
            <a:spLocks noGrp="1"/>
          </p:cNvSpPr>
          <p:nvPr>
            <p:ph type="ctrTitle" hasCustomPrompt="1"/>
          </p:nvPr>
        </p:nvSpPr>
        <p:spPr bwMode="gray">
          <a:xfrm>
            <a:off x="457200" y="1327150"/>
            <a:ext cx="5394326" cy="1597024"/>
          </a:xfrm>
        </p:spPr>
        <p:txBody>
          <a:bodyPr anchor="b"/>
          <a:lstStyle>
            <a:lvl1pPr algn="l">
              <a:defRPr sz="2800">
                <a:solidFill>
                  <a:srgbClr val="1F2A44"/>
                </a:solidFill>
              </a:defRPr>
            </a:lvl1pPr>
          </a:lstStyle>
          <a:p>
            <a:r>
              <a:rPr lang="en-US" dirty="0"/>
              <a:t>[PRESENTATION TITLE]</a:t>
            </a:r>
          </a:p>
        </p:txBody>
      </p:sp>
      <p:sp>
        <p:nvSpPr>
          <p:cNvPr id="3" name="Subtitle 2">
            <a:extLst>
              <a:ext uri="{FF2B5EF4-FFF2-40B4-BE49-F238E27FC236}">
                <a16:creationId xmlns:a16="http://schemas.microsoft.com/office/drawing/2014/main" xmlns="" id="{847DA358-DFFC-4B28-A97E-490BDEF4112B}"/>
              </a:ext>
            </a:extLst>
          </p:cNvPr>
          <p:cNvSpPr>
            <a:spLocks noGrp="1"/>
          </p:cNvSpPr>
          <p:nvPr>
            <p:ph type="subTitle" idx="1" hasCustomPrompt="1"/>
          </p:nvPr>
        </p:nvSpPr>
        <p:spPr bwMode="gray">
          <a:xfrm>
            <a:off x="457200" y="3017520"/>
            <a:ext cx="5394326" cy="456149"/>
          </a:xfrm>
        </p:spPr>
        <p:txBody>
          <a:bodyPr>
            <a:noAutofit/>
          </a:bodyPr>
          <a:lstStyle>
            <a:lvl1pPr marL="0" indent="0" algn="l">
              <a:lnSpc>
                <a:spcPct val="90000"/>
              </a:lnSpc>
              <a:spcBef>
                <a:spcPts val="0"/>
              </a:spcBef>
              <a:buNone/>
              <a:defRPr sz="1000" b="1" cap="all" baseline="0">
                <a:solidFill>
                  <a:schemeClr val="tx2"/>
                </a:solidFill>
                <a:latin typeface="+mj-lt"/>
              </a:defRPr>
            </a:lvl1pPr>
            <a:lvl2pPr marL="0" indent="0" algn="l">
              <a:lnSpc>
                <a:spcPct val="90000"/>
              </a:lnSpc>
              <a:spcBef>
                <a:spcPts val="0"/>
              </a:spcBef>
              <a:buNone/>
              <a:defRPr sz="1000" b="1" cap="all" baseline="0">
                <a:solidFill>
                  <a:schemeClr val="tx2"/>
                </a:solidFill>
                <a:latin typeface="+mj-lt"/>
              </a:defRPr>
            </a:lvl2pPr>
            <a:lvl3pPr marL="0" indent="0" algn="l">
              <a:lnSpc>
                <a:spcPct val="90000"/>
              </a:lnSpc>
              <a:spcBef>
                <a:spcPts val="0"/>
              </a:spcBef>
              <a:buNone/>
              <a:defRPr sz="1000" b="1" cap="all" baseline="0">
                <a:solidFill>
                  <a:schemeClr val="tx2"/>
                </a:solidFill>
                <a:latin typeface="+mj-lt"/>
              </a:defRPr>
            </a:lvl3pPr>
            <a:lvl4pPr marL="0" indent="0" algn="l">
              <a:lnSpc>
                <a:spcPct val="90000"/>
              </a:lnSpc>
              <a:spcBef>
                <a:spcPts val="0"/>
              </a:spcBef>
              <a:buNone/>
              <a:defRPr sz="1000" b="1" cap="all" baseline="0">
                <a:solidFill>
                  <a:schemeClr val="tx2"/>
                </a:solidFill>
                <a:latin typeface="+mj-lt"/>
              </a:defRPr>
            </a:lvl4pPr>
            <a:lvl5pPr marL="0" indent="0" algn="l">
              <a:lnSpc>
                <a:spcPct val="90000"/>
              </a:lnSpc>
              <a:spcBef>
                <a:spcPts val="0"/>
              </a:spcBef>
              <a:buNone/>
              <a:defRPr sz="1000" b="1" cap="all" baseline="0">
                <a:solidFill>
                  <a:schemeClr val="tx2"/>
                </a:solidFill>
                <a:latin typeface="+mj-lt"/>
              </a:defRPr>
            </a:lvl5pPr>
            <a:lvl6pPr marL="0" indent="0" algn="l">
              <a:lnSpc>
                <a:spcPct val="90000"/>
              </a:lnSpc>
              <a:spcBef>
                <a:spcPts val="0"/>
              </a:spcBef>
              <a:buNone/>
              <a:defRPr sz="1000" b="1" cap="all" baseline="0">
                <a:solidFill>
                  <a:schemeClr val="tx2"/>
                </a:solidFill>
                <a:latin typeface="+mj-lt"/>
              </a:defRPr>
            </a:lvl6pPr>
            <a:lvl7pPr marL="0" indent="0" algn="l">
              <a:lnSpc>
                <a:spcPct val="90000"/>
              </a:lnSpc>
              <a:spcBef>
                <a:spcPts val="0"/>
              </a:spcBef>
              <a:buNone/>
              <a:defRPr sz="1000" b="1" cap="all" baseline="0">
                <a:solidFill>
                  <a:schemeClr val="tx2"/>
                </a:solidFill>
                <a:latin typeface="+mj-lt"/>
              </a:defRPr>
            </a:lvl7pPr>
            <a:lvl8pPr marL="0" indent="0" algn="l">
              <a:lnSpc>
                <a:spcPct val="90000"/>
              </a:lnSpc>
              <a:spcBef>
                <a:spcPts val="0"/>
              </a:spcBef>
              <a:buNone/>
              <a:defRPr sz="1000" b="1" cap="all" baseline="0">
                <a:solidFill>
                  <a:schemeClr val="tx2"/>
                </a:solidFill>
                <a:latin typeface="+mj-lt"/>
              </a:defRPr>
            </a:lvl8pPr>
            <a:lvl9pPr marL="0" indent="0" algn="l">
              <a:lnSpc>
                <a:spcPct val="90000"/>
              </a:lnSpc>
              <a:spcBef>
                <a:spcPts val="0"/>
              </a:spcBef>
              <a:buNone/>
              <a:defRPr sz="1000" b="1" cap="all" baseline="0">
                <a:solidFill>
                  <a:schemeClr val="tx2"/>
                </a:solidFill>
                <a:latin typeface="+mj-lt"/>
              </a:defRPr>
            </a:lvl9pPr>
          </a:lstStyle>
          <a:p>
            <a:r>
              <a:rPr lang="en-US" dirty="0"/>
              <a:t>[MONTH 00, 0000]</a:t>
            </a:r>
          </a:p>
        </p:txBody>
      </p:sp>
      <p:pic>
        <p:nvPicPr>
          <p:cNvPr id="9" name="Picture 8">
            <a:extLst>
              <a:ext uri="{FF2B5EF4-FFF2-40B4-BE49-F238E27FC236}">
                <a16:creationId xmlns:a16="http://schemas.microsoft.com/office/drawing/2014/main" xmlns="" id="{102EF93B-BCFE-E949-B931-D1D8B3C2C81F}"/>
              </a:ext>
            </a:extLst>
          </p:cNvPr>
          <p:cNvPicPr>
            <a:picLocks noChangeAspect="1"/>
          </p:cNvPicPr>
          <p:nvPr userDrawn="1"/>
        </p:nvPicPr>
        <p:blipFill>
          <a:blip r:embed="rId2"/>
          <a:stretch>
            <a:fillRect/>
          </a:stretch>
        </p:blipFill>
        <p:spPr>
          <a:xfrm>
            <a:off x="149098" y="177250"/>
            <a:ext cx="1892807" cy="1104990"/>
          </a:xfrm>
          <a:prstGeom prst="rect">
            <a:avLst/>
          </a:prstGeom>
        </p:spPr>
      </p:pic>
      <p:pic>
        <p:nvPicPr>
          <p:cNvPr id="5" name="Picture 4">
            <a:extLst>
              <a:ext uri="{FF2B5EF4-FFF2-40B4-BE49-F238E27FC236}">
                <a16:creationId xmlns:a16="http://schemas.microsoft.com/office/drawing/2014/main" xmlns="" id="{31A3B559-05CA-CA4E-B46A-5315B6F6EFEB}"/>
              </a:ext>
            </a:extLst>
          </p:cNvPr>
          <p:cNvPicPr>
            <a:picLocks noChangeAspect="1"/>
          </p:cNvPicPr>
          <p:nvPr userDrawn="1"/>
        </p:nvPicPr>
        <p:blipFill>
          <a:blip r:embed="rId3"/>
          <a:stretch>
            <a:fillRect/>
          </a:stretch>
        </p:blipFill>
        <p:spPr>
          <a:xfrm>
            <a:off x="365760" y="4567555"/>
            <a:ext cx="1737360" cy="274320"/>
          </a:xfrm>
          <a:prstGeom prst="rect">
            <a:avLst/>
          </a:prstGeom>
        </p:spPr>
      </p:pic>
      <p:pic>
        <p:nvPicPr>
          <p:cNvPr id="8" name="Stripes">
            <a:extLst>
              <a:ext uri="{FF2B5EF4-FFF2-40B4-BE49-F238E27FC236}">
                <a16:creationId xmlns:a16="http://schemas.microsoft.com/office/drawing/2014/main" xmlns="" id="{4DAE065B-FEEE-3C4D-8DAB-3C2C59A45327}"/>
              </a:ext>
            </a:extLst>
          </p:cNvPr>
          <p:cNvPicPr>
            <a:picLocks noChangeAspect="1"/>
          </p:cNvPicPr>
          <p:nvPr userDrawn="1"/>
        </p:nvPicPr>
        <p:blipFill>
          <a:blip r:embed="rId4">
            <a:alphaModFix amt="65000"/>
          </a:blip>
          <a:stretch>
            <a:fillRect/>
          </a:stretch>
        </p:blipFill>
        <p:spPr>
          <a:xfrm>
            <a:off x="5405438" y="0"/>
            <a:ext cx="3429000" cy="2565400"/>
          </a:xfrm>
          <a:prstGeom prst="rect">
            <a:avLst/>
          </a:prstGeom>
        </p:spPr>
      </p:pic>
    </p:spTree>
    <p:extLst>
      <p:ext uri="{BB962C8B-B14F-4D97-AF65-F5344CB8AC3E}">
        <p14:creationId xmlns:p14="http://schemas.microsoft.com/office/powerpoint/2010/main" val="41415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solidFill>
          <a:srgbClr val="1F2A44"/>
        </a:solidFill>
        <a:effectLst/>
      </p:bgPr>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8FBEBC2B-6B4D-8447-A494-06F40D9DCF2A}"/>
              </a:ext>
            </a:extLst>
          </p:cNvPr>
          <p:cNvPicPr>
            <a:picLocks noChangeAspect="1"/>
          </p:cNvPicPr>
          <p:nvPr userDrawn="1"/>
        </p:nvPicPr>
        <p:blipFill>
          <a:blip r:embed="rId2">
            <a:alphaModFix amt="90000"/>
          </a:blip>
          <a:stretch>
            <a:fillRect/>
          </a:stretch>
        </p:blipFill>
        <p:spPr bwMode="hidden">
          <a:xfrm>
            <a:off x="5405438" y="0"/>
            <a:ext cx="3429000" cy="2565400"/>
          </a:xfrm>
          <a:prstGeom prst="rect">
            <a:avLst/>
          </a:prstGeom>
        </p:spPr>
      </p:pic>
      <p:sp>
        <p:nvSpPr>
          <p:cNvPr id="12" name="Text Placeholder 11">
            <a:extLst>
              <a:ext uri="{FF2B5EF4-FFF2-40B4-BE49-F238E27FC236}">
                <a16:creationId xmlns:a16="http://schemas.microsoft.com/office/drawing/2014/main" xmlns="" id="{3EAABB23-45F6-E742-A4A4-6F5FA38E8251}"/>
              </a:ext>
            </a:extLst>
          </p:cNvPr>
          <p:cNvSpPr>
            <a:spLocks noGrp="1"/>
          </p:cNvSpPr>
          <p:nvPr>
            <p:ph type="body" sz="quarter" idx="10" hasCustomPrompt="1"/>
          </p:nvPr>
        </p:nvSpPr>
        <p:spPr bwMode="gray">
          <a:xfrm>
            <a:off x="6128962" y="3839547"/>
            <a:ext cx="2557838" cy="913428"/>
          </a:xfrm>
        </p:spPr>
        <p:txBody>
          <a:bodyPr anchor="b" anchorCtr="0">
            <a:noAutofit/>
          </a:bodyPr>
          <a:lstStyle>
            <a:lvl1pPr marL="0" indent="0">
              <a:spcBef>
                <a:spcPts val="0"/>
              </a:spcBef>
              <a:buNone/>
              <a:defRPr sz="800">
                <a:solidFill>
                  <a:schemeClr val="bg1"/>
                </a:solidFill>
              </a:defRPr>
            </a:lvl1pPr>
            <a:lvl2pPr marL="0" indent="0">
              <a:spcBef>
                <a:spcPts val="0"/>
              </a:spcBef>
              <a:buNone/>
              <a:defRPr sz="800">
                <a:solidFill>
                  <a:schemeClr val="bg1"/>
                </a:solidFill>
              </a:defRPr>
            </a:lvl2pPr>
            <a:lvl3pPr marL="0" indent="0">
              <a:spcBef>
                <a:spcPts val="0"/>
              </a:spcBef>
              <a:buNone/>
              <a:defRPr sz="800">
                <a:solidFill>
                  <a:schemeClr val="bg1"/>
                </a:solidFill>
              </a:defRPr>
            </a:lvl3pPr>
            <a:lvl4pPr marL="0" indent="0">
              <a:spcBef>
                <a:spcPts val="0"/>
              </a:spcBef>
              <a:buNone/>
              <a:defRPr sz="800">
                <a:solidFill>
                  <a:schemeClr val="bg1"/>
                </a:solidFill>
              </a:defRPr>
            </a:lvl4pPr>
            <a:lvl5pPr marL="0" indent="0">
              <a:spcBef>
                <a:spcPts val="0"/>
              </a:spcBef>
              <a:buNone/>
              <a:defRPr sz="800">
                <a:solidFill>
                  <a:schemeClr val="bg1"/>
                </a:solidFill>
              </a:defRPr>
            </a:lvl5pPr>
            <a:lvl6pPr marL="0" indent="0">
              <a:spcBef>
                <a:spcPts val="0"/>
              </a:spcBef>
              <a:buNone/>
              <a:defRPr sz="800">
                <a:solidFill>
                  <a:schemeClr val="bg1"/>
                </a:solidFill>
              </a:defRPr>
            </a:lvl6pPr>
            <a:lvl7pPr marL="0" indent="0">
              <a:spcBef>
                <a:spcPts val="0"/>
              </a:spcBef>
              <a:buNone/>
              <a:defRPr sz="800">
                <a:solidFill>
                  <a:schemeClr val="bg1"/>
                </a:solidFill>
              </a:defRPr>
            </a:lvl7pPr>
            <a:lvl8pPr marL="0" indent="0">
              <a:spcBef>
                <a:spcPts val="0"/>
              </a:spcBef>
              <a:buNone/>
              <a:defRPr sz="800">
                <a:solidFill>
                  <a:schemeClr val="bg1"/>
                </a:solidFill>
              </a:defRPr>
            </a:lvl8pPr>
            <a:lvl9pPr marL="0" indent="0">
              <a:spcBef>
                <a:spcPts val="0"/>
              </a:spcBef>
              <a:buNone/>
              <a:defRPr sz="800">
                <a:solidFill>
                  <a:schemeClr val="bg1"/>
                </a:solidFill>
              </a:defRPr>
            </a:lvl9pPr>
          </a:lstStyle>
          <a:p>
            <a:pPr lvl="0"/>
            <a:r>
              <a:rPr lang="en-US" dirty="0"/>
              <a:t>[Optional contact information]</a:t>
            </a:r>
          </a:p>
        </p:txBody>
      </p:sp>
      <p:pic>
        <p:nvPicPr>
          <p:cNvPr id="10" name="Picture 9">
            <a:extLst>
              <a:ext uri="{FF2B5EF4-FFF2-40B4-BE49-F238E27FC236}">
                <a16:creationId xmlns:a16="http://schemas.microsoft.com/office/drawing/2014/main" xmlns="" id="{DE27C5D6-48E0-1C41-980F-6FF8CB48CE84}"/>
              </a:ext>
            </a:extLst>
          </p:cNvPr>
          <p:cNvPicPr>
            <a:picLocks noChangeAspect="1"/>
          </p:cNvPicPr>
          <p:nvPr userDrawn="1"/>
        </p:nvPicPr>
        <p:blipFill>
          <a:blip r:embed="rId3"/>
          <a:stretch>
            <a:fillRect/>
          </a:stretch>
        </p:blipFill>
        <p:spPr>
          <a:xfrm>
            <a:off x="365760" y="4567555"/>
            <a:ext cx="1737360" cy="274320"/>
          </a:xfrm>
          <a:prstGeom prst="rect">
            <a:avLst/>
          </a:prstGeom>
        </p:spPr>
      </p:pic>
      <p:pic>
        <p:nvPicPr>
          <p:cNvPr id="13" name="Picture 12">
            <a:extLst>
              <a:ext uri="{FF2B5EF4-FFF2-40B4-BE49-F238E27FC236}">
                <a16:creationId xmlns:a16="http://schemas.microsoft.com/office/drawing/2014/main" xmlns="" id="{A7EEE436-159F-7B45-ADE3-D4C62229FAAF}"/>
              </a:ext>
            </a:extLst>
          </p:cNvPr>
          <p:cNvPicPr>
            <a:picLocks noChangeAspect="1"/>
          </p:cNvPicPr>
          <p:nvPr userDrawn="1"/>
        </p:nvPicPr>
        <p:blipFill>
          <a:blip r:embed="rId4"/>
          <a:stretch>
            <a:fillRect/>
          </a:stretch>
        </p:blipFill>
        <p:spPr>
          <a:xfrm>
            <a:off x="149098" y="1966724"/>
            <a:ext cx="1890486" cy="1103635"/>
          </a:xfrm>
          <a:prstGeom prst="rect">
            <a:avLst/>
          </a:prstGeom>
        </p:spPr>
      </p:pic>
    </p:spTree>
    <p:extLst>
      <p:ext uri="{BB962C8B-B14F-4D97-AF65-F5344CB8AC3E}">
        <p14:creationId xmlns:p14="http://schemas.microsoft.com/office/powerpoint/2010/main" val="34189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D868CA46-7E04-4A4E-B791-601BE6B2D046}"/>
              </a:ext>
            </a:extLst>
          </p:cNvPr>
          <p:cNvPicPr>
            <a:picLocks noChangeAspect="1"/>
          </p:cNvPicPr>
          <p:nvPr userDrawn="1"/>
        </p:nvPicPr>
        <p:blipFill>
          <a:blip r:embed="rId2"/>
          <a:stretch>
            <a:fillRect/>
          </a:stretch>
        </p:blipFill>
        <p:spPr>
          <a:xfrm>
            <a:off x="149098" y="1966724"/>
            <a:ext cx="1892807" cy="1104990"/>
          </a:xfrm>
          <a:prstGeom prst="rect">
            <a:avLst/>
          </a:prstGeom>
        </p:spPr>
      </p:pic>
      <p:sp>
        <p:nvSpPr>
          <p:cNvPr id="12" name="Text Placeholder 11">
            <a:extLst>
              <a:ext uri="{FF2B5EF4-FFF2-40B4-BE49-F238E27FC236}">
                <a16:creationId xmlns:a16="http://schemas.microsoft.com/office/drawing/2014/main" xmlns="" id="{3EAABB23-45F6-E742-A4A4-6F5FA38E8251}"/>
              </a:ext>
            </a:extLst>
          </p:cNvPr>
          <p:cNvSpPr>
            <a:spLocks noGrp="1"/>
          </p:cNvSpPr>
          <p:nvPr>
            <p:ph type="body" sz="quarter" idx="10" hasCustomPrompt="1"/>
          </p:nvPr>
        </p:nvSpPr>
        <p:spPr bwMode="gray">
          <a:xfrm>
            <a:off x="6128962" y="3839547"/>
            <a:ext cx="2557838" cy="913428"/>
          </a:xfrm>
        </p:spPr>
        <p:txBody>
          <a:bodyPr anchor="b" anchorCtr="0">
            <a:noAutofit/>
          </a:bodyPr>
          <a:lstStyle>
            <a:lvl1pPr marL="0" indent="0">
              <a:spcBef>
                <a:spcPts val="0"/>
              </a:spcBef>
              <a:buNone/>
              <a:defRPr sz="800">
                <a:solidFill>
                  <a:schemeClr val="tx1"/>
                </a:solidFill>
              </a:defRPr>
            </a:lvl1pPr>
            <a:lvl2pPr marL="0" indent="0">
              <a:spcBef>
                <a:spcPts val="0"/>
              </a:spcBef>
              <a:buNone/>
              <a:defRPr sz="800">
                <a:solidFill>
                  <a:schemeClr val="tx1"/>
                </a:solidFill>
              </a:defRPr>
            </a:lvl2pPr>
            <a:lvl3pPr marL="0" indent="0">
              <a:spcBef>
                <a:spcPts val="0"/>
              </a:spcBef>
              <a:buNone/>
              <a:defRPr sz="800">
                <a:solidFill>
                  <a:schemeClr val="tx1"/>
                </a:solidFill>
              </a:defRPr>
            </a:lvl3pPr>
            <a:lvl4pPr marL="0" indent="0">
              <a:spcBef>
                <a:spcPts val="0"/>
              </a:spcBef>
              <a:buNone/>
              <a:defRPr sz="800">
                <a:solidFill>
                  <a:schemeClr val="tx1"/>
                </a:solidFill>
              </a:defRPr>
            </a:lvl4pPr>
            <a:lvl5pPr marL="0" indent="0">
              <a:spcBef>
                <a:spcPts val="0"/>
              </a:spcBef>
              <a:buNone/>
              <a:defRPr sz="800">
                <a:solidFill>
                  <a:schemeClr val="tx1"/>
                </a:solidFill>
              </a:defRPr>
            </a:lvl5pPr>
            <a:lvl6pPr marL="0" indent="0">
              <a:spcBef>
                <a:spcPts val="0"/>
              </a:spcBef>
              <a:buNone/>
              <a:defRPr sz="800">
                <a:solidFill>
                  <a:schemeClr val="tx1"/>
                </a:solidFill>
              </a:defRPr>
            </a:lvl6pPr>
            <a:lvl7pPr marL="0" indent="0">
              <a:spcBef>
                <a:spcPts val="0"/>
              </a:spcBef>
              <a:buNone/>
              <a:defRPr sz="800">
                <a:solidFill>
                  <a:schemeClr val="tx1"/>
                </a:solidFill>
              </a:defRPr>
            </a:lvl7pPr>
            <a:lvl8pPr marL="0" indent="0">
              <a:spcBef>
                <a:spcPts val="0"/>
              </a:spcBef>
              <a:buNone/>
              <a:defRPr sz="800">
                <a:solidFill>
                  <a:schemeClr val="tx1"/>
                </a:solidFill>
              </a:defRPr>
            </a:lvl8pPr>
            <a:lvl9pPr marL="0" indent="0">
              <a:spcBef>
                <a:spcPts val="0"/>
              </a:spcBef>
              <a:buNone/>
              <a:defRPr sz="800">
                <a:solidFill>
                  <a:schemeClr val="tx1"/>
                </a:solidFill>
              </a:defRPr>
            </a:lvl9pPr>
          </a:lstStyle>
          <a:p>
            <a:pPr lvl="0"/>
            <a:r>
              <a:rPr lang="en-US" dirty="0"/>
              <a:t>[Optional contact information]</a:t>
            </a:r>
          </a:p>
        </p:txBody>
      </p:sp>
      <p:pic>
        <p:nvPicPr>
          <p:cNvPr id="9" name="Picture 8">
            <a:extLst>
              <a:ext uri="{FF2B5EF4-FFF2-40B4-BE49-F238E27FC236}">
                <a16:creationId xmlns:a16="http://schemas.microsoft.com/office/drawing/2014/main" xmlns="" id="{091A1507-E0B4-7644-A6D5-1C7BDF457906}"/>
              </a:ext>
            </a:extLst>
          </p:cNvPr>
          <p:cNvPicPr>
            <a:picLocks noChangeAspect="1"/>
          </p:cNvPicPr>
          <p:nvPr userDrawn="1"/>
        </p:nvPicPr>
        <p:blipFill>
          <a:blip r:embed="rId3"/>
          <a:stretch>
            <a:fillRect/>
          </a:stretch>
        </p:blipFill>
        <p:spPr>
          <a:xfrm>
            <a:off x="365760" y="4567555"/>
            <a:ext cx="1737360" cy="274320"/>
          </a:xfrm>
          <a:prstGeom prst="rect">
            <a:avLst/>
          </a:prstGeom>
        </p:spPr>
      </p:pic>
    </p:spTree>
    <p:extLst>
      <p:ext uri="{BB962C8B-B14F-4D97-AF65-F5344CB8AC3E}">
        <p14:creationId xmlns:p14="http://schemas.microsoft.com/office/powerpoint/2010/main" val="1615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4EA7FE-F81F-456E-8607-887A129B67CE}"/>
              </a:ext>
            </a:extLst>
          </p:cNvPr>
          <p:cNvSpPr>
            <a:spLocks noGrp="1"/>
          </p:cNvSpPr>
          <p:nvPr>
            <p:ph idx="1"/>
          </p:nvPr>
        </p:nvSpPr>
        <p:spPr>
          <a:xfrm>
            <a:off x="457200" y="1327150"/>
            <a:ext cx="6950075" cy="34277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C6722F31-A8CA-4F9A-B80E-A7BD48F4D533}"/>
              </a:ext>
            </a:extLst>
          </p:cNvPr>
          <p:cNvSpPr>
            <a:spLocks noGrp="1"/>
          </p:cNvSpPr>
          <p:nvPr>
            <p:ph type="ftr" sz="quarter" idx="11"/>
          </p:nvPr>
        </p:nvSpPr>
        <p:spPr/>
        <p:txBody>
          <a:bodyPr/>
          <a:lstStyle/>
          <a:p>
            <a:r>
              <a:rPr lang="en-US"/>
              <a:t>Our Core Team Discussion Guide</a:t>
            </a:r>
          </a:p>
        </p:txBody>
      </p:sp>
      <p:sp>
        <p:nvSpPr>
          <p:cNvPr id="6" name="Slide Number Placeholder 5">
            <a:extLst>
              <a:ext uri="{FF2B5EF4-FFF2-40B4-BE49-F238E27FC236}">
                <a16:creationId xmlns:a16="http://schemas.microsoft.com/office/drawing/2014/main" xmlns="" id="{B4844DA0-821E-44C1-A98E-FC74F20EEE4C}"/>
              </a:ext>
            </a:extLst>
          </p:cNvPr>
          <p:cNvSpPr>
            <a:spLocks noGrp="1"/>
          </p:cNvSpPr>
          <p:nvPr>
            <p:ph type="sldNum" sz="quarter" idx="12"/>
          </p:nvPr>
        </p:nvSpPr>
        <p:spPr/>
        <p:txBody>
          <a:bodyPr/>
          <a:lstStyle/>
          <a:p>
            <a:fld id="{8CF57710-2755-44C5-A659-380A6F36418D}" type="slidenum">
              <a:rPr lang="en-US" smtClean="0"/>
              <a:t>‹#›</a:t>
            </a:fld>
            <a:endParaRPr lang="en-US"/>
          </a:p>
        </p:txBody>
      </p:sp>
      <p:sp>
        <p:nvSpPr>
          <p:cNvPr id="11" name="Title 10">
            <a:extLst>
              <a:ext uri="{FF2B5EF4-FFF2-40B4-BE49-F238E27FC236}">
                <a16:creationId xmlns:a16="http://schemas.microsoft.com/office/drawing/2014/main" xmlns="" id="{829AD0E3-21B4-0142-8812-17F852614707}"/>
              </a:ext>
            </a:extLst>
          </p:cNvPr>
          <p:cNvSpPr>
            <a:spLocks noGrp="1"/>
          </p:cNvSpPr>
          <p:nvPr>
            <p:ph type="title" hasCustomPrompt="1"/>
          </p:nvPr>
        </p:nvSpPr>
        <p:spPr/>
        <p:txBody>
          <a:bodyPr/>
          <a:lstStyle/>
          <a:p>
            <a:r>
              <a:rPr lang="en-US" dirty="0"/>
              <a:t>[SLIDE TITLE]</a:t>
            </a:r>
          </a:p>
        </p:txBody>
      </p:sp>
    </p:spTree>
    <p:extLst>
      <p:ext uri="{BB962C8B-B14F-4D97-AF65-F5344CB8AC3E}">
        <p14:creationId xmlns:p14="http://schemas.microsoft.com/office/powerpoint/2010/main" val="42922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xmlns="" id="{1BF49E4A-D111-B34D-AB41-6CC59C2832F1}"/>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10" name="Title 9">
            <a:extLst>
              <a:ext uri="{FF2B5EF4-FFF2-40B4-BE49-F238E27FC236}">
                <a16:creationId xmlns:a16="http://schemas.microsoft.com/office/drawing/2014/main" xmlns="" id="{CD2525A4-6BC3-F04B-9264-10D96DB2294A}"/>
              </a:ext>
            </a:extLst>
          </p:cNvPr>
          <p:cNvSpPr>
            <a:spLocks noGrp="1"/>
          </p:cNvSpPr>
          <p:nvPr>
            <p:ph type="title" hasCustomPrompt="1"/>
          </p:nvPr>
        </p:nvSpPr>
        <p:spPr>
          <a:xfrm>
            <a:off x="457200" y="361950"/>
            <a:ext cx="8229600" cy="32385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xmlns="" id="{B44EA7FE-F81F-456E-8607-887A129B67CE}"/>
              </a:ext>
            </a:extLst>
          </p:cNvPr>
          <p:cNvSpPr>
            <a:spLocks noGrp="1"/>
          </p:cNvSpPr>
          <p:nvPr>
            <p:ph idx="1"/>
          </p:nvPr>
        </p:nvSpPr>
        <p:spPr>
          <a:xfrm>
            <a:off x="457200" y="1329690"/>
            <a:ext cx="6950075" cy="34251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C6722F31-A8CA-4F9A-B80E-A7BD48F4D533}"/>
              </a:ext>
            </a:extLst>
          </p:cNvPr>
          <p:cNvSpPr>
            <a:spLocks noGrp="1"/>
          </p:cNvSpPr>
          <p:nvPr>
            <p:ph type="ftr" sz="quarter" idx="11"/>
          </p:nvPr>
        </p:nvSpPr>
        <p:spPr/>
        <p:txBody>
          <a:bodyPr/>
          <a:lstStyle/>
          <a:p>
            <a:r>
              <a:rPr lang="en-US"/>
              <a:t>Our Core Team Discussion Guide</a:t>
            </a:r>
          </a:p>
        </p:txBody>
      </p:sp>
      <p:sp>
        <p:nvSpPr>
          <p:cNvPr id="6" name="Slide Number Placeholder 5">
            <a:extLst>
              <a:ext uri="{FF2B5EF4-FFF2-40B4-BE49-F238E27FC236}">
                <a16:creationId xmlns:a16="http://schemas.microsoft.com/office/drawing/2014/main" xmlns="" id="{B4844DA0-821E-44C1-A98E-FC74F20EEE4C}"/>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4878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470916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230319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F0452FBA-EE33-4E4A-B81E-FEFBE9558F99}"/>
              </a:ext>
            </a:extLst>
          </p:cNvPr>
          <p:cNvSpPr>
            <a:spLocks noGrp="1"/>
          </p:cNvSpPr>
          <p:nvPr>
            <p:ph type="subTitle" idx="13"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4709160" y="1327149"/>
            <a:ext cx="397764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Tree>
    <p:extLst>
      <p:ext uri="{BB962C8B-B14F-4D97-AF65-F5344CB8AC3E}">
        <p14:creationId xmlns:p14="http://schemas.microsoft.com/office/powerpoint/2010/main" val="35772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3292476" y="1327149"/>
            <a:ext cx="255905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
        <p:nvSpPr>
          <p:cNvPr id="8" name="Content Placeholder 7">
            <a:extLst>
              <a:ext uri="{FF2B5EF4-FFF2-40B4-BE49-F238E27FC236}">
                <a16:creationId xmlns:a16="http://schemas.microsoft.com/office/drawing/2014/main" xmlns="" id="{EED49FFF-9825-AD4B-A1DC-1F5B208346ED}"/>
              </a:ext>
            </a:extLst>
          </p:cNvPr>
          <p:cNvSpPr>
            <a:spLocks noGrp="1"/>
          </p:cNvSpPr>
          <p:nvPr>
            <p:ph sz="quarter" idx="13"/>
          </p:nvPr>
        </p:nvSpPr>
        <p:spPr>
          <a:xfrm>
            <a:off x="6126163"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93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xmlns="" id="{E7ED9833-6250-B543-849B-DDECAC26C515}"/>
              </a:ext>
            </a:extLst>
          </p:cNvPr>
          <p:cNvSpPr>
            <a:spLocks noGrp="1"/>
          </p:cNvSpPr>
          <p:nvPr>
            <p:ph type="subTitle" idx="14" hasCustomPrompt="1"/>
          </p:nvPr>
        </p:nvSpPr>
        <p:spPr>
          <a:xfrm>
            <a:off x="457199" y="685800"/>
            <a:ext cx="8229600" cy="320040"/>
          </a:xfrm>
        </p:spPr>
        <p:txBody>
          <a:bodyPr>
            <a:noAutofit/>
          </a:bodyPr>
          <a:lstStyle>
            <a:lvl1pPr marL="0" indent="0" algn="l">
              <a:lnSpc>
                <a:spcPct val="90000"/>
              </a:lnSpc>
              <a:spcBef>
                <a:spcPts val="0"/>
              </a:spcBef>
              <a:buNone/>
              <a:defRPr sz="1100" b="1" cap="all" baseline="0">
                <a:solidFill>
                  <a:schemeClr val="tx2"/>
                </a:solidFill>
                <a:latin typeface="+mj-lt"/>
              </a:defRPr>
            </a:lvl1pPr>
            <a:lvl2pPr marL="0" indent="0" algn="l">
              <a:lnSpc>
                <a:spcPct val="90000"/>
              </a:lnSpc>
              <a:spcBef>
                <a:spcPts val="0"/>
              </a:spcBef>
              <a:buNone/>
              <a:defRPr sz="1100" b="1" cap="all" baseline="0">
                <a:solidFill>
                  <a:schemeClr val="tx2"/>
                </a:solidFill>
                <a:latin typeface="+mj-lt"/>
              </a:defRPr>
            </a:lvl2pPr>
            <a:lvl3pPr marL="0" indent="0" algn="l">
              <a:lnSpc>
                <a:spcPct val="90000"/>
              </a:lnSpc>
              <a:spcBef>
                <a:spcPts val="0"/>
              </a:spcBef>
              <a:buNone/>
              <a:defRPr sz="1100" b="1" cap="all" baseline="0">
                <a:solidFill>
                  <a:schemeClr val="tx2"/>
                </a:solidFill>
                <a:latin typeface="+mj-lt"/>
              </a:defRPr>
            </a:lvl3pPr>
            <a:lvl4pPr marL="0" indent="0" algn="l">
              <a:lnSpc>
                <a:spcPct val="90000"/>
              </a:lnSpc>
              <a:spcBef>
                <a:spcPts val="0"/>
              </a:spcBef>
              <a:buNone/>
              <a:defRPr sz="1100" b="1" cap="all" baseline="0">
                <a:solidFill>
                  <a:schemeClr val="tx2"/>
                </a:solidFill>
                <a:latin typeface="+mj-lt"/>
              </a:defRPr>
            </a:lvl4pPr>
            <a:lvl5pPr marL="0" indent="0" algn="l">
              <a:lnSpc>
                <a:spcPct val="90000"/>
              </a:lnSpc>
              <a:spcBef>
                <a:spcPts val="0"/>
              </a:spcBef>
              <a:buNone/>
              <a:defRPr sz="1100" b="1" cap="all" baseline="0">
                <a:solidFill>
                  <a:schemeClr val="tx2"/>
                </a:solidFill>
                <a:latin typeface="+mj-lt"/>
              </a:defRPr>
            </a:lvl5pPr>
            <a:lvl6pPr marL="0" indent="0" algn="l">
              <a:lnSpc>
                <a:spcPct val="90000"/>
              </a:lnSpc>
              <a:spcBef>
                <a:spcPts val="0"/>
              </a:spcBef>
              <a:buNone/>
              <a:defRPr sz="1100" b="1" cap="all" baseline="0">
                <a:solidFill>
                  <a:schemeClr val="tx2"/>
                </a:solidFill>
                <a:latin typeface="+mj-lt"/>
              </a:defRPr>
            </a:lvl6pPr>
            <a:lvl7pPr marL="0" indent="0" algn="l">
              <a:lnSpc>
                <a:spcPct val="90000"/>
              </a:lnSpc>
              <a:spcBef>
                <a:spcPts val="0"/>
              </a:spcBef>
              <a:buNone/>
              <a:defRPr sz="1100" b="1" cap="all" baseline="0">
                <a:solidFill>
                  <a:schemeClr val="tx2"/>
                </a:solidFill>
                <a:latin typeface="+mj-lt"/>
              </a:defRPr>
            </a:lvl7pPr>
            <a:lvl8pPr marL="0" indent="0" algn="l">
              <a:lnSpc>
                <a:spcPct val="90000"/>
              </a:lnSpc>
              <a:spcBef>
                <a:spcPts val="0"/>
              </a:spcBef>
              <a:buNone/>
              <a:defRPr sz="1100" b="1" cap="all" baseline="0">
                <a:solidFill>
                  <a:schemeClr val="tx2"/>
                </a:solidFill>
                <a:latin typeface="+mj-lt"/>
              </a:defRPr>
            </a:lvl8pPr>
            <a:lvl9pPr marL="0" indent="0" algn="l">
              <a:lnSpc>
                <a:spcPct val="90000"/>
              </a:lnSpc>
              <a:spcBef>
                <a:spcPts val="0"/>
              </a:spcBef>
              <a:buNone/>
              <a:defRPr sz="1100" b="1" cap="all" baseline="0">
                <a:solidFill>
                  <a:schemeClr val="tx2"/>
                </a:solidFill>
                <a:latin typeface="+mj-lt"/>
              </a:defRPr>
            </a:lvl9pPr>
          </a:lstStyle>
          <a:p>
            <a:r>
              <a:rPr lang="en-US" dirty="0"/>
              <a:t>[OPTIONAL SUBTITLE]</a:t>
            </a:r>
          </a:p>
        </p:txBody>
      </p:sp>
      <p:sp>
        <p:nvSpPr>
          <p:cNvPr id="2" name="Title 1">
            <a:extLst>
              <a:ext uri="{FF2B5EF4-FFF2-40B4-BE49-F238E27FC236}">
                <a16:creationId xmlns:a16="http://schemas.microsoft.com/office/drawing/2014/main" xmlns="" id="{7AE036B2-FE83-4642-ACAE-CE4C886CD41F}"/>
              </a:ext>
            </a:extLst>
          </p:cNvPr>
          <p:cNvSpPr>
            <a:spLocks noGrp="1"/>
          </p:cNvSpPr>
          <p:nvPr>
            <p:ph type="title" hasCustomPrompt="1"/>
          </p:nvPr>
        </p:nvSpPr>
        <p:spPr>
          <a:xfrm>
            <a:off x="457200" y="361950"/>
            <a:ext cx="8229600" cy="323850"/>
          </a:xfrm>
        </p:spPr>
        <p:txBody>
          <a:bodyPr/>
          <a:lstStyle/>
          <a:p>
            <a:r>
              <a:rPr lang="en-US" dirty="0"/>
              <a:t>[SLIDE TITLE]</a:t>
            </a:r>
          </a:p>
        </p:txBody>
      </p:sp>
      <p:sp>
        <p:nvSpPr>
          <p:cNvPr id="3" name="Content Placeholder 2">
            <a:extLst>
              <a:ext uri="{FF2B5EF4-FFF2-40B4-BE49-F238E27FC236}">
                <a16:creationId xmlns:a16="http://schemas.microsoft.com/office/drawing/2014/main" xmlns="" id="{38D90F68-73B0-4700-88F4-93A671FCB9FB}"/>
              </a:ext>
            </a:extLst>
          </p:cNvPr>
          <p:cNvSpPr>
            <a:spLocks noGrp="1"/>
          </p:cNvSpPr>
          <p:nvPr>
            <p:ph sz="half" idx="1"/>
          </p:nvPr>
        </p:nvSpPr>
        <p:spPr>
          <a:xfrm>
            <a:off x="457200" y="1327149"/>
            <a:ext cx="2560638"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346306BE-2A39-419F-B5B2-AC6C24792248}"/>
              </a:ext>
            </a:extLst>
          </p:cNvPr>
          <p:cNvSpPr>
            <a:spLocks noGrp="1"/>
          </p:cNvSpPr>
          <p:nvPr>
            <p:ph sz="half" idx="2"/>
          </p:nvPr>
        </p:nvSpPr>
        <p:spPr>
          <a:xfrm>
            <a:off x="3292476" y="1327149"/>
            <a:ext cx="2559050"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46097320-E870-4DB5-A59F-0305A7EE3F17}"/>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804C215E-C8EC-4F15-A8EC-DD3FC5FBDA47}"/>
              </a:ext>
            </a:extLst>
          </p:cNvPr>
          <p:cNvSpPr>
            <a:spLocks noGrp="1"/>
          </p:cNvSpPr>
          <p:nvPr>
            <p:ph type="sldNum" sz="quarter" idx="12"/>
          </p:nvPr>
        </p:nvSpPr>
        <p:spPr/>
        <p:txBody>
          <a:bodyPr/>
          <a:lstStyle/>
          <a:p>
            <a:fld id="{8CF57710-2755-44C5-A659-380A6F36418D}" type="slidenum">
              <a:rPr lang="en-US" smtClean="0"/>
              <a:t>‹#›</a:t>
            </a:fld>
            <a:endParaRPr lang="en-US"/>
          </a:p>
        </p:txBody>
      </p:sp>
      <p:sp>
        <p:nvSpPr>
          <p:cNvPr id="8" name="Content Placeholder 7">
            <a:extLst>
              <a:ext uri="{FF2B5EF4-FFF2-40B4-BE49-F238E27FC236}">
                <a16:creationId xmlns:a16="http://schemas.microsoft.com/office/drawing/2014/main" xmlns="" id="{EED49FFF-9825-AD4B-A1DC-1F5B208346ED}"/>
              </a:ext>
            </a:extLst>
          </p:cNvPr>
          <p:cNvSpPr>
            <a:spLocks noGrp="1"/>
          </p:cNvSpPr>
          <p:nvPr>
            <p:ph sz="quarter" idx="13"/>
          </p:nvPr>
        </p:nvSpPr>
        <p:spPr>
          <a:xfrm>
            <a:off x="6126163" y="1327149"/>
            <a:ext cx="2560637" cy="3425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528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Stripes">
            <a:extLst>
              <a:ext uri="{FF2B5EF4-FFF2-40B4-BE49-F238E27FC236}">
                <a16:creationId xmlns:a16="http://schemas.microsoft.com/office/drawing/2014/main" xmlns="" id="{C436A57D-63D7-944F-A634-3C24056ED887}"/>
              </a:ext>
            </a:extLst>
          </p:cNvPr>
          <p:cNvPicPr>
            <a:picLocks noChangeAspect="1"/>
          </p:cNvPicPr>
          <p:nvPr userDrawn="1"/>
        </p:nvPicPr>
        <p:blipFill>
          <a:blip r:embed="rId33">
            <a:alphaModFix amt="65000"/>
          </a:blip>
          <a:stretch>
            <a:fillRect/>
          </a:stretch>
        </p:blipFill>
        <p:spPr bwMode="hidden">
          <a:xfrm>
            <a:off x="5405438" y="0"/>
            <a:ext cx="3429000" cy="2565400"/>
          </a:xfrm>
          <a:prstGeom prst="rect">
            <a:avLst/>
          </a:prstGeom>
        </p:spPr>
      </p:pic>
      <p:sp>
        <p:nvSpPr>
          <p:cNvPr id="2" name="Title Placeholder 1">
            <a:extLst>
              <a:ext uri="{FF2B5EF4-FFF2-40B4-BE49-F238E27FC236}">
                <a16:creationId xmlns:a16="http://schemas.microsoft.com/office/drawing/2014/main" xmlns="" id="{BA1978FA-196A-497B-BB7B-3F09180B4212}"/>
              </a:ext>
            </a:extLst>
          </p:cNvPr>
          <p:cNvSpPr>
            <a:spLocks noGrp="1"/>
          </p:cNvSpPr>
          <p:nvPr>
            <p:ph type="title"/>
          </p:nvPr>
        </p:nvSpPr>
        <p:spPr>
          <a:xfrm>
            <a:off x="457200" y="361950"/>
            <a:ext cx="6950075" cy="64389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xmlns="" id="{E4BA5ABA-400E-479E-8C02-C881A066815D}"/>
              </a:ext>
            </a:extLst>
          </p:cNvPr>
          <p:cNvSpPr>
            <a:spLocks noGrp="1"/>
          </p:cNvSpPr>
          <p:nvPr>
            <p:ph type="body" idx="1"/>
          </p:nvPr>
        </p:nvSpPr>
        <p:spPr>
          <a:xfrm>
            <a:off x="457200" y="1325880"/>
            <a:ext cx="8229600" cy="3429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5" name="Footer Placeholder 4">
            <a:extLst>
              <a:ext uri="{FF2B5EF4-FFF2-40B4-BE49-F238E27FC236}">
                <a16:creationId xmlns:a16="http://schemas.microsoft.com/office/drawing/2014/main" xmlns="" id="{B62931AA-84FD-4BFB-A4DA-131B56FF892E}"/>
              </a:ext>
            </a:extLst>
          </p:cNvPr>
          <p:cNvSpPr>
            <a:spLocks noGrp="1"/>
          </p:cNvSpPr>
          <p:nvPr>
            <p:ph type="ftr" sz="quarter" idx="3"/>
          </p:nvPr>
        </p:nvSpPr>
        <p:spPr>
          <a:xfrm>
            <a:off x="457199" y="4846320"/>
            <a:ext cx="3978275" cy="182880"/>
          </a:xfrm>
          <a:prstGeom prst="rect">
            <a:avLst/>
          </a:prstGeom>
        </p:spPr>
        <p:txBody>
          <a:bodyPr vert="horz" wrap="none" lIns="0" tIns="18288" rIns="0" bIns="0" rtlCol="0" anchor="t" anchorCtr="0"/>
          <a:lstStyle>
            <a:lvl1pPr algn="l">
              <a:defRPr sz="750" cap="all" baseline="0">
                <a:solidFill>
                  <a:schemeClr val="tx1"/>
                </a:solidFill>
                <a:latin typeface="+mj-lt"/>
              </a:defRPr>
            </a:lvl1pPr>
          </a:lstStyle>
          <a:p>
            <a:r>
              <a:rPr lang="en-US"/>
              <a:t>Our Core Team Discussion Guide</a:t>
            </a:r>
            <a:endParaRPr lang="en-US" dirty="0"/>
          </a:p>
        </p:txBody>
      </p:sp>
      <p:sp>
        <p:nvSpPr>
          <p:cNvPr id="6" name="Slide Number Placeholder 5">
            <a:extLst>
              <a:ext uri="{FF2B5EF4-FFF2-40B4-BE49-F238E27FC236}">
                <a16:creationId xmlns:a16="http://schemas.microsoft.com/office/drawing/2014/main" xmlns="" id="{B60B8385-F29C-4D6F-8D9C-7271128C3527}"/>
              </a:ext>
            </a:extLst>
          </p:cNvPr>
          <p:cNvSpPr>
            <a:spLocks noGrp="1"/>
          </p:cNvSpPr>
          <p:nvPr>
            <p:ph type="sldNum" sz="quarter" idx="4"/>
          </p:nvPr>
        </p:nvSpPr>
        <p:spPr>
          <a:xfrm>
            <a:off x="8229600" y="4846320"/>
            <a:ext cx="457200" cy="182880"/>
          </a:xfrm>
          <a:prstGeom prst="rect">
            <a:avLst/>
          </a:prstGeom>
        </p:spPr>
        <p:txBody>
          <a:bodyPr vert="horz" wrap="none" lIns="0" tIns="9144" rIns="0" bIns="0" rtlCol="0" anchor="t" anchorCtr="0"/>
          <a:lstStyle>
            <a:lvl1pPr algn="r">
              <a:defRPr sz="800">
                <a:solidFill>
                  <a:schemeClr val="tx1"/>
                </a:solidFill>
              </a:defRPr>
            </a:lvl1pPr>
          </a:lstStyle>
          <a:p>
            <a:fld id="{8CF57710-2755-44C5-A659-380A6F36418D}" type="slidenum">
              <a:rPr lang="en-US" smtClean="0"/>
              <a:pPr/>
              <a:t>‹#›</a:t>
            </a:fld>
            <a:endParaRPr lang="en-US" dirty="0"/>
          </a:p>
        </p:txBody>
      </p:sp>
    </p:spTree>
    <p:extLst>
      <p:ext uri="{BB962C8B-B14F-4D97-AF65-F5344CB8AC3E}">
        <p14:creationId xmlns:p14="http://schemas.microsoft.com/office/powerpoint/2010/main" val="356482565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7" r:id="rId3"/>
    <p:sldLayoutId id="2147483650" r:id="rId4"/>
    <p:sldLayoutId id="2147483660" r:id="rId5"/>
    <p:sldLayoutId id="2147483652" r:id="rId6"/>
    <p:sldLayoutId id="2147483661" r:id="rId7"/>
    <p:sldLayoutId id="2147483656" r:id="rId8"/>
    <p:sldLayoutId id="2147483662" r:id="rId9"/>
    <p:sldLayoutId id="2147483679" r:id="rId10"/>
    <p:sldLayoutId id="2147483680" r:id="rId11"/>
    <p:sldLayoutId id="2147483664" r:id="rId12"/>
    <p:sldLayoutId id="2147483665" r:id="rId13"/>
    <p:sldLayoutId id="2147483675" r:id="rId14"/>
    <p:sldLayoutId id="2147483676" r:id="rId15"/>
    <p:sldLayoutId id="2147483677" r:id="rId16"/>
    <p:sldLayoutId id="2147483678" r:id="rId17"/>
    <p:sldLayoutId id="2147483674" r:id="rId18"/>
    <p:sldLayoutId id="2147483651" r:id="rId19"/>
    <p:sldLayoutId id="2147483666" r:id="rId20"/>
    <p:sldLayoutId id="2147483682" r:id="rId21"/>
    <p:sldLayoutId id="2147483683" r:id="rId22"/>
    <p:sldLayoutId id="2147483667" r:id="rId23"/>
    <p:sldLayoutId id="2147483668" r:id="rId24"/>
    <p:sldLayoutId id="2147483669" r:id="rId25"/>
    <p:sldLayoutId id="2147483670" r:id="rId26"/>
    <p:sldLayoutId id="2147483654" r:id="rId27"/>
    <p:sldLayoutId id="2147483663" r:id="rId28"/>
    <p:sldLayoutId id="2147483655" r:id="rId29"/>
    <p:sldLayoutId id="2147483671" r:id="rId30"/>
    <p:sldLayoutId id="2147483672"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p:titleStyle>
    <p:body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685800" rtl="0" eaLnBrk="1" latinLnBrk="0" hangingPunct="1">
        <a:defRPr sz="11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100" kern="1200">
          <a:solidFill>
            <a:schemeClr val="tx1"/>
          </a:solidFill>
          <a:latin typeface="+mn-lt"/>
          <a:ea typeface="+mn-ea"/>
          <a:cs typeface="+mn-cs"/>
        </a:defRPr>
      </a:lvl3pPr>
      <a:lvl4pPr marL="1028700" algn="l" defTabSz="685800" rtl="0" eaLnBrk="1" latinLnBrk="0" hangingPunct="1">
        <a:defRPr sz="1100" kern="1200">
          <a:solidFill>
            <a:schemeClr val="tx1"/>
          </a:solidFill>
          <a:latin typeface="+mn-lt"/>
          <a:ea typeface="+mn-ea"/>
          <a:cs typeface="+mn-cs"/>
        </a:defRPr>
      </a:lvl4pPr>
      <a:lvl5pPr marL="1371600" algn="l" defTabSz="685800" rtl="0" eaLnBrk="1" latinLnBrk="0" hangingPunct="1">
        <a:defRPr sz="1100" kern="1200">
          <a:solidFill>
            <a:schemeClr val="tx1"/>
          </a:solidFill>
          <a:latin typeface="+mn-lt"/>
          <a:ea typeface="+mn-ea"/>
          <a:cs typeface="+mn-cs"/>
        </a:defRPr>
      </a:lvl5pPr>
      <a:lvl6pPr marL="1714500" algn="l" defTabSz="685800" rtl="0" eaLnBrk="1" latinLnBrk="0" hangingPunct="1">
        <a:defRPr sz="1100" kern="1200">
          <a:solidFill>
            <a:schemeClr val="tx1"/>
          </a:solidFill>
          <a:latin typeface="+mn-lt"/>
          <a:ea typeface="+mn-ea"/>
          <a:cs typeface="+mn-cs"/>
        </a:defRPr>
      </a:lvl6pPr>
      <a:lvl7pPr marL="2057400" algn="l" defTabSz="685800" rtl="0" eaLnBrk="1" latinLnBrk="0" hangingPunct="1">
        <a:defRPr sz="1100" kern="1200">
          <a:solidFill>
            <a:schemeClr val="tx1"/>
          </a:solidFill>
          <a:latin typeface="+mn-lt"/>
          <a:ea typeface="+mn-ea"/>
          <a:cs typeface="+mn-cs"/>
        </a:defRPr>
      </a:lvl7pPr>
      <a:lvl8pPr marL="2400300" algn="l" defTabSz="685800" rtl="0" eaLnBrk="1" latinLnBrk="0" hangingPunct="1">
        <a:defRPr sz="1100" kern="1200">
          <a:solidFill>
            <a:schemeClr val="tx1"/>
          </a:solidFill>
          <a:latin typeface="+mn-lt"/>
          <a:ea typeface="+mn-ea"/>
          <a:cs typeface="+mn-cs"/>
        </a:defRPr>
      </a:lvl8pPr>
      <a:lvl9pPr marL="2743200" algn="l" defTabSz="685800" rtl="0" eaLnBrk="1" latinLnBrk="0" hangingPunct="1">
        <a:defRPr sz="11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8" userDrawn="1">
          <p15:clr>
            <a:srgbClr val="F26B43"/>
          </p15:clr>
        </p15:guide>
        <p15:guide id="2" pos="5472" userDrawn="1">
          <p15:clr>
            <a:srgbClr val="F26B43"/>
          </p15:clr>
        </p15:guide>
        <p15:guide id="3" pos="288" userDrawn="1">
          <p15:clr>
            <a:srgbClr val="F26B43"/>
          </p15:clr>
        </p15:guide>
        <p15:guide id="4" orient="horz" pos="836" userDrawn="1">
          <p15:clr>
            <a:srgbClr val="F26B43"/>
          </p15:clr>
        </p15:guide>
        <p15:guide id="5" orient="horz" pos="2994" userDrawn="1">
          <p15:clr>
            <a:srgbClr val="F26B43"/>
          </p15:clr>
        </p15:guide>
        <p15:guide id="6" pos="2794" userDrawn="1">
          <p15:clr>
            <a:srgbClr val="F26B43"/>
          </p15:clr>
        </p15:guide>
        <p15:guide id="7" pos="2966" userDrawn="1">
          <p15:clr>
            <a:srgbClr val="F26B43"/>
          </p15:clr>
        </p15:guide>
        <p15:guide id="8" pos="2880" userDrawn="1">
          <p15:clr>
            <a:srgbClr val="F26B43"/>
          </p15:clr>
        </p15:guide>
        <p15:guide id="9" pos="1901" userDrawn="1">
          <p15:clr>
            <a:srgbClr val="F26B43"/>
          </p15:clr>
        </p15:guide>
        <p15:guide id="10" pos="2074" userDrawn="1">
          <p15:clr>
            <a:srgbClr val="F26B43"/>
          </p15:clr>
        </p15:guide>
        <p15:guide id="11" pos="3686" userDrawn="1">
          <p15:clr>
            <a:srgbClr val="F26B43"/>
          </p15:clr>
        </p15:guide>
        <p15:guide id="12" pos="3859" userDrawn="1">
          <p15:clr>
            <a:srgbClr val="F26B43"/>
          </p15:clr>
        </p15:guide>
        <p15:guide id="13" pos="46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651B2-BD57-E345-9474-D4CA9AE616EF}"/>
              </a:ext>
            </a:extLst>
          </p:cNvPr>
          <p:cNvSpPr>
            <a:spLocks noGrp="1"/>
          </p:cNvSpPr>
          <p:nvPr>
            <p:ph type="ctrTitle"/>
          </p:nvPr>
        </p:nvSpPr>
        <p:spPr/>
        <p:txBody>
          <a:bodyPr/>
          <a:lstStyle/>
          <a:p>
            <a:r>
              <a:rPr lang="en-US" dirty="0"/>
              <a:t>Our Core</a:t>
            </a:r>
            <a:br>
              <a:rPr lang="en-US" dirty="0"/>
            </a:br>
            <a:r>
              <a:rPr lang="en-US" dirty="0"/>
              <a:t>Team Discussion guide</a:t>
            </a:r>
          </a:p>
        </p:txBody>
      </p:sp>
    </p:spTree>
    <p:extLst>
      <p:ext uri="{BB962C8B-B14F-4D97-AF65-F5344CB8AC3E}">
        <p14:creationId xmlns:p14="http://schemas.microsoft.com/office/powerpoint/2010/main" val="225080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10</a:t>
            </a:fld>
            <a:endParaRPr lang="en-US"/>
          </a:p>
        </p:txBody>
      </p:sp>
      <p:sp>
        <p:nvSpPr>
          <p:cNvPr id="33" name="Title 5">
            <a:extLst>
              <a:ext uri="{FF2B5EF4-FFF2-40B4-BE49-F238E27FC236}">
                <a16:creationId xmlns:a16="http://schemas.microsoft.com/office/drawing/2014/main" xmlns=""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BEHAVIORS</a:t>
            </a:r>
            <a:endParaRPr lang="en-US" sz="2400" dirty="0">
              <a:solidFill>
                <a:schemeClr val="bg1"/>
              </a:solidFill>
            </a:endParaRPr>
          </a:p>
        </p:txBody>
      </p:sp>
      <p:sp>
        <p:nvSpPr>
          <p:cNvPr id="30"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717045"/>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Assume positive intent. Start with empathy. Develop and coach each other.</a:t>
            </a:r>
          </a:p>
        </p:txBody>
      </p:sp>
      <p:sp>
        <p:nvSpPr>
          <p:cNvPr id="31" name="Title 5">
            <a:extLst>
              <a:ext uri="{FF2B5EF4-FFF2-40B4-BE49-F238E27FC236}">
                <a16:creationId xmlns:a16="http://schemas.microsoft.com/office/drawing/2014/main" xmlns="" id="{632C3573-2668-3940-A4BB-CDF97B8F4A3F}"/>
              </a:ext>
            </a:extLst>
          </p:cNvPr>
          <p:cNvSpPr txBox="1">
            <a:spLocks/>
          </p:cNvSpPr>
          <p:nvPr/>
        </p:nvSpPr>
        <p:spPr>
          <a:xfrm>
            <a:off x="771507" y="717045"/>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encourage</a:t>
            </a:r>
          </a:p>
        </p:txBody>
      </p:sp>
      <p:cxnSp>
        <p:nvCxnSpPr>
          <p:cNvPr id="32" name="Straight Connector 31"/>
          <p:cNvCxnSpPr/>
          <p:nvPr/>
        </p:nvCxnSpPr>
        <p:spPr>
          <a:xfrm>
            <a:off x="2693098" y="717045"/>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4"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9" y="1902126"/>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Establish meaningful relationships. Be part of the solution. Break down barriers.</a:t>
            </a:r>
          </a:p>
        </p:txBody>
      </p:sp>
      <p:sp>
        <p:nvSpPr>
          <p:cNvPr id="47" name="Title 5">
            <a:extLst>
              <a:ext uri="{FF2B5EF4-FFF2-40B4-BE49-F238E27FC236}">
                <a16:creationId xmlns:a16="http://schemas.microsoft.com/office/drawing/2014/main" xmlns="" id="{632C3573-2668-3940-A4BB-CDF97B8F4A3F}"/>
              </a:ext>
            </a:extLst>
          </p:cNvPr>
          <p:cNvSpPr txBox="1">
            <a:spLocks/>
          </p:cNvSpPr>
          <p:nvPr/>
        </p:nvSpPr>
        <p:spPr>
          <a:xfrm>
            <a:off x="771507" y="1902126"/>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enable</a:t>
            </a:r>
            <a:endParaRPr lang="en-US" sz="2400" dirty="0">
              <a:solidFill>
                <a:schemeClr val="bg1"/>
              </a:solidFill>
            </a:endParaRPr>
          </a:p>
        </p:txBody>
      </p:sp>
      <p:cxnSp>
        <p:nvCxnSpPr>
          <p:cNvPr id="48" name="Straight Connector 47"/>
          <p:cNvCxnSpPr/>
          <p:nvPr/>
        </p:nvCxnSpPr>
        <p:spPr>
          <a:xfrm>
            <a:off x="2693098" y="1902126"/>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52"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2755053"/>
            <a:ext cx="4984884"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Set clear expectations and delegate. Be open to different options. Take initiative and share progress.</a:t>
            </a:r>
          </a:p>
        </p:txBody>
      </p:sp>
      <p:sp>
        <p:nvSpPr>
          <p:cNvPr id="53" name="Title 5">
            <a:extLst>
              <a:ext uri="{FF2B5EF4-FFF2-40B4-BE49-F238E27FC236}">
                <a16:creationId xmlns:a16="http://schemas.microsoft.com/office/drawing/2014/main" xmlns="" id="{632C3573-2668-3940-A4BB-CDF97B8F4A3F}"/>
              </a:ext>
            </a:extLst>
          </p:cNvPr>
          <p:cNvSpPr txBox="1">
            <a:spLocks/>
          </p:cNvSpPr>
          <p:nvPr/>
        </p:nvSpPr>
        <p:spPr>
          <a:xfrm>
            <a:off x="771507" y="275505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EMPOWER</a:t>
            </a:r>
            <a:endParaRPr lang="en-US" sz="2400" dirty="0">
              <a:solidFill>
                <a:schemeClr val="bg1"/>
              </a:solidFill>
            </a:endParaRPr>
          </a:p>
        </p:txBody>
      </p:sp>
      <p:cxnSp>
        <p:nvCxnSpPr>
          <p:cNvPr id="54" name="Straight Connector 53"/>
          <p:cNvCxnSpPr/>
          <p:nvPr/>
        </p:nvCxnSpPr>
        <p:spPr>
          <a:xfrm>
            <a:off x="2693098" y="277682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cxnSp>
        <p:nvCxnSpPr>
          <p:cNvPr id="55" name="Straight Connector 54"/>
          <p:cNvCxnSpPr/>
          <p:nvPr/>
        </p:nvCxnSpPr>
        <p:spPr>
          <a:xfrm>
            <a:off x="453991" y="522057"/>
            <a:ext cx="1443048"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0392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FF928DA8-ED09-C846-AD9D-CC951EFF8C57}"/>
              </a:ext>
            </a:extLst>
          </p:cNvPr>
          <p:cNvSpPr>
            <a:spLocks noGrp="1"/>
          </p:cNvSpPr>
          <p:nvPr>
            <p:ph type="subTitle" idx="13"/>
          </p:nvPr>
        </p:nvSpPr>
        <p:spPr/>
        <p:txBody>
          <a:bodyPr/>
          <a:lstStyle/>
          <a:p>
            <a:r>
              <a:rPr lang="en-US" dirty="0" smtClean="0"/>
              <a:t>Optional Group </a:t>
            </a:r>
            <a:r>
              <a:rPr lang="en-US" dirty="0"/>
              <a:t>Activity</a:t>
            </a:r>
          </a:p>
        </p:txBody>
      </p:sp>
      <p:sp>
        <p:nvSpPr>
          <p:cNvPr id="2" name="Title 1">
            <a:extLst>
              <a:ext uri="{FF2B5EF4-FFF2-40B4-BE49-F238E27FC236}">
                <a16:creationId xmlns:a16="http://schemas.microsoft.com/office/drawing/2014/main" xmlns="" id="{CC89838E-12E2-A843-82B4-5A5DD483BB56}"/>
              </a:ext>
            </a:extLst>
          </p:cNvPr>
          <p:cNvSpPr>
            <a:spLocks noGrp="1"/>
          </p:cNvSpPr>
          <p:nvPr>
            <p:ph type="title"/>
          </p:nvPr>
        </p:nvSpPr>
        <p:spPr>
          <a:xfrm>
            <a:off x="457200" y="361950"/>
            <a:ext cx="8229600" cy="323850"/>
          </a:xfrm>
        </p:spPr>
        <p:txBody>
          <a:bodyPr/>
          <a:lstStyle/>
          <a:p>
            <a:r>
              <a:rPr lang="en-US" dirty="0"/>
              <a:t>Bringing the behaviors to life</a:t>
            </a:r>
          </a:p>
        </p:txBody>
      </p:sp>
      <p:sp>
        <p:nvSpPr>
          <p:cNvPr id="36" name="Content Placeholder 35">
            <a:extLst>
              <a:ext uri="{FF2B5EF4-FFF2-40B4-BE49-F238E27FC236}">
                <a16:creationId xmlns:a16="http://schemas.microsoft.com/office/drawing/2014/main" xmlns="" id="{27E0B6C0-6A5A-9840-AF76-D6E696744F70}"/>
              </a:ext>
            </a:extLst>
          </p:cNvPr>
          <p:cNvSpPr>
            <a:spLocks noGrp="1"/>
          </p:cNvSpPr>
          <p:nvPr>
            <p:ph idx="1"/>
          </p:nvPr>
        </p:nvSpPr>
        <p:spPr>
          <a:xfrm>
            <a:off x="457200" y="1329690"/>
            <a:ext cx="3596185" cy="3425190"/>
          </a:xfrm>
        </p:spPr>
        <p:txBody>
          <a:bodyPr>
            <a:normAutofit/>
          </a:bodyPr>
          <a:lstStyle/>
          <a:p>
            <a:pPr marL="0" indent="0">
              <a:buNone/>
            </a:pPr>
            <a:r>
              <a:rPr lang="en-US" sz="1400" dirty="0"/>
              <a:t>Think about the behavior you’ve been assigned and what it means to you.</a:t>
            </a:r>
          </a:p>
          <a:p>
            <a:pPr marL="0" indent="0">
              <a:buNone/>
            </a:pPr>
            <a:endParaRPr lang="en-US" sz="1400" dirty="0"/>
          </a:p>
          <a:p>
            <a:pPr marL="0" indent="0">
              <a:buNone/>
            </a:pPr>
            <a:r>
              <a:rPr lang="en-US" sz="1400" dirty="0"/>
              <a:t>Take </a:t>
            </a:r>
            <a:r>
              <a:rPr lang="en-US" sz="1400" dirty="0" smtClean="0"/>
              <a:t>a few minutes </a:t>
            </a:r>
            <a:r>
              <a:rPr lang="en-US" sz="1400" dirty="0"/>
              <a:t>to write down specific examples of how you currently exhibit that behavior or could in the future.</a:t>
            </a:r>
          </a:p>
          <a:p>
            <a:pPr marL="0" indent="0">
              <a:buNone/>
            </a:pPr>
            <a:endParaRPr lang="en-US" sz="1400" dirty="0"/>
          </a:p>
          <a:p>
            <a:pPr marL="0" indent="0">
              <a:buNone/>
            </a:pPr>
            <a:r>
              <a:rPr lang="en-US" sz="1400" dirty="0"/>
              <a:t>Share your best examples with the group.</a:t>
            </a:r>
          </a:p>
        </p:txBody>
      </p:sp>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385" y="1329690"/>
            <a:ext cx="4727684" cy="3128211"/>
          </a:xfrm>
          <a:prstGeom prst="rect">
            <a:avLst/>
          </a:prstGeom>
        </p:spPr>
      </p:pic>
    </p:spTree>
    <p:extLst>
      <p:ext uri="{BB962C8B-B14F-4D97-AF65-F5344CB8AC3E}">
        <p14:creationId xmlns:p14="http://schemas.microsoft.com/office/powerpoint/2010/main" val="42717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9838E-12E2-A843-82B4-5A5DD483BB56}"/>
              </a:ext>
            </a:extLst>
          </p:cNvPr>
          <p:cNvSpPr>
            <a:spLocks noGrp="1"/>
          </p:cNvSpPr>
          <p:nvPr>
            <p:ph type="title"/>
          </p:nvPr>
        </p:nvSpPr>
        <p:spPr>
          <a:xfrm>
            <a:off x="457200" y="361950"/>
            <a:ext cx="8229600" cy="323850"/>
          </a:xfrm>
        </p:spPr>
        <p:txBody>
          <a:bodyPr/>
          <a:lstStyle/>
          <a:p>
            <a:r>
              <a:rPr lang="en-US" dirty="0"/>
              <a:t>WHAT’S NEXT?</a:t>
            </a:r>
          </a:p>
        </p:txBody>
      </p:sp>
      <p:sp>
        <p:nvSpPr>
          <p:cNvPr id="36" name="Content Placeholder 35">
            <a:extLst>
              <a:ext uri="{FF2B5EF4-FFF2-40B4-BE49-F238E27FC236}">
                <a16:creationId xmlns:a16="http://schemas.microsoft.com/office/drawing/2014/main" xmlns="" id="{27E0B6C0-6A5A-9840-AF76-D6E696744F70}"/>
              </a:ext>
            </a:extLst>
          </p:cNvPr>
          <p:cNvSpPr>
            <a:spLocks noGrp="1"/>
          </p:cNvSpPr>
          <p:nvPr>
            <p:ph idx="1"/>
          </p:nvPr>
        </p:nvSpPr>
        <p:spPr/>
        <p:txBody>
          <a:bodyPr>
            <a:normAutofit/>
          </a:bodyPr>
          <a:lstStyle/>
          <a:p>
            <a:pPr marL="0" indent="0">
              <a:buNone/>
            </a:pPr>
            <a:r>
              <a:rPr lang="en-US" sz="1400" b="1" dirty="0"/>
              <a:t>LEARN</a:t>
            </a:r>
          </a:p>
          <a:p>
            <a:pPr marL="0" indent="0">
              <a:buNone/>
            </a:pPr>
            <a:r>
              <a:rPr lang="en-US" sz="1400" dirty="0"/>
              <a:t>Today is about getting to know Our Core and understanding the Behaviors that will bring this all to life. You’ll continue to hear more about them in the future.</a:t>
            </a:r>
          </a:p>
          <a:p>
            <a:pPr marL="0" indent="0">
              <a:buNone/>
            </a:pPr>
            <a:r>
              <a:rPr lang="en-US" sz="1400" b="1" dirty="0"/>
              <a:t>ADOPT</a:t>
            </a:r>
          </a:p>
          <a:p>
            <a:pPr marL="0" indent="0">
              <a:buNone/>
            </a:pPr>
            <a:r>
              <a:rPr lang="en-US" sz="1400" dirty="0"/>
              <a:t>Moving forward, we hope that employees make a conscious effort to adopt these behaviors in their daily routine, embracing the Values that make up who we are. </a:t>
            </a:r>
          </a:p>
          <a:p>
            <a:pPr marL="0" indent="0">
              <a:buNone/>
            </a:pPr>
            <a:r>
              <a:rPr lang="en-US" sz="1400" b="1" dirty="0"/>
              <a:t>LIVE</a:t>
            </a:r>
          </a:p>
          <a:p>
            <a:pPr marL="0" indent="0">
              <a:buNone/>
            </a:pPr>
            <a:r>
              <a:rPr lang="en-US" sz="1400" dirty="0"/>
              <a:t>As these Values and Behaviors become a stronger part of how we work day-in and day-out, we’ll continue to build ways to measure and recognize them.</a:t>
            </a:r>
          </a:p>
        </p:txBody>
      </p:sp>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12</a:t>
            </a:fld>
            <a:endParaRPr lang="en-US"/>
          </a:p>
        </p:txBody>
      </p:sp>
    </p:spTree>
    <p:extLst>
      <p:ext uri="{BB962C8B-B14F-4D97-AF65-F5344CB8AC3E}">
        <p14:creationId xmlns:p14="http://schemas.microsoft.com/office/powerpoint/2010/main" val="328469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651B2-BD57-E345-9474-D4CA9AE616EF}"/>
              </a:ext>
            </a:extLst>
          </p:cNvPr>
          <p:cNvSpPr>
            <a:spLocks noGrp="1"/>
          </p:cNvSpPr>
          <p:nvPr>
            <p:ph type="ctrTitle"/>
          </p:nvPr>
        </p:nvSpPr>
        <p:spPr>
          <a:xfrm>
            <a:off x="457200" y="1327150"/>
            <a:ext cx="8229600" cy="1597024"/>
          </a:xfrm>
        </p:spPr>
        <p:txBody>
          <a:bodyPr/>
          <a:lstStyle/>
          <a:p>
            <a:pPr lvl="0" algn="ctr"/>
            <a:r>
              <a:rPr lang="en-US" dirty="0" smtClean="0"/>
              <a:t>Questions or feedback?</a:t>
            </a:r>
            <a:endParaRPr lang="en-US" dirty="0"/>
          </a:p>
        </p:txBody>
      </p:sp>
    </p:spTree>
    <p:extLst>
      <p:ext uri="{BB962C8B-B14F-4D97-AF65-F5344CB8AC3E}">
        <p14:creationId xmlns:p14="http://schemas.microsoft.com/office/powerpoint/2010/main" val="9887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9838E-12E2-A843-82B4-5A5DD483BB56}"/>
              </a:ext>
            </a:extLst>
          </p:cNvPr>
          <p:cNvSpPr>
            <a:spLocks noGrp="1"/>
          </p:cNvSpPr>
          <p:nvPr>
            <p:ph type="title"/>
          </p:nvPr>
        </p:nvSpPr>
        <p:spPr>
          <a:xfrm>
            <a:off x="457200" y="361950"/>
            <a:ext cx="8229600" cy="323850"/>
          </a:xfrm>
        </p:spPr>
        <p:txBody>
          <a:bodyPr/>
          <a:lstStyle/>
          <a:p>
            <a:r>
              <a:rPr lang="en-US" dirty="0"/>
              <a:t>Work session agenda</a:t>
            </a:r>
          </a:p>
        </p:txBody>
      </p:sp>
      <p:sp>
        <p:nvSpPr>
          <p:cNvPr id="36" name="Content Placeholder 35">
            <a:extLst>
              <a:ext uri="{FF2B5EF4-FFF2-40B4-BE49-F238E27FC236}">
                <a16:creationId xmlns:a16="http://schemas.microsoft.com/office/drawing/2014/main" xmlns="" id="{27E0B6C0-6A5A-9840-AF76-D6E696744F70}"/>
              </a:ext>
            </a:extLst>
          </p:cNvPr>
          <p:cNvSpPr>
            <a:spLocks noGrp="1"/>
          </p:cNvSpPr>
          <p:nvPr>
            <p:ph idx="1"/>
          </p:nvPr>
        </p:nvSpPr>
        <p:spPr/>
        <p:txBody>
          <a:bodyPr>
            <a:normAutofit/>
          </a:bodyPr>
          <a:lstStyle/>
          <a:p>
            <a:pPr marL="0" indent="0">
              <a:buNone/>
            </a:pPr>
            <a:r>
              <a:rPr lang="en-US" sz="1400" b="1" dirty="0"/>
              <a:t>Cultural Transformation</a:t>
            </a:r>
          </a:p>
          <a:p>
            <a:pPr marL="0" indent="0">
              <a:buNone/>
            </a:pPr>
            <a:r>
              <a:rPr lang="en-US" sz="1400" b="1" dirty="0"/>
              <a:t>How We Got Here</a:t>
            </a:r>
          </a:p>
          <a:p>
            <a:pPr marL="0" indent="0">
              <a:buNone/>
            </a:pPr>
            <a:r>
              <a:rPr lang="en-US" sz="1400" b="1" dirty="0"/>
              <a:t>Introducing: Our Core</a:t>
            </a:r>
          </a:p>
          <a:p>
            <a:pPr marL="0" indent="0">
              <a:buNone/>
            </a:pPr>
            <a:r>
              <a:rPr lang="en-US" sz="1400" b="1" dirty="0"/>
              <a:t>Purpose, </a:t>
            </a:r>
            <a:r>
              <a:rPr lang="en-US" sz="1400" b="1" dirty="0" smtClean="0"/>
              <a:t>Vision </a:t>
            </a:r>
            <a:r>
              <a:rPr lang="en-US" sz="1400" b="1" dirty="0"/>
              <a:t>&amp; </a:t>
            </a:r>
            <a:r>
              <a:rPr lang="en-US" sz="1400" b="1" dirty="0" smtClean="0"/>
              <a:t>Mission</a:t>
            </a:r>
            <a:endParaRPr lang="en-US" sz="1400" b="1" dirty="0"/>
          </a:p>
          <a:p>
            <a:pPr marL="0" indent="0">
              <a:buNone/>
            </a:pPr>
            <a:r>
              <a:rPr lang="en-US" sz="1400" b="1" dirty="0"/>
              <a:t>Values</a:t>
            </a:r>
          </a:p>
          <a:p>
            <a:pPr marL="0" indent="0">
              <a:buNone/>
            </a:pPr>
            <a:r>
              <a:rPr lang="en-US" sz="1400" b="1" dirty="0"/>
              <a:t>Behaviors</a:t>
            </a:r>
          </a:p>
          <a:p>
            <a:pPr marL="0" indent="0">
              <a:buNone/>
            </a:pPr>
            <a:r>
              <a:rPr lang="en-US" sz="1400" b="1" dirty="0"/>
              <a:t>Group Activity</a:t>
            </a:r>
          </a:p>
          <a:p>
            <a:pPr marL="0" indent="0">
              <a:buNone/>
            </a:pPr>
            <a:r>
              <a:rPr lang="en-US" sz="1400" b="1" dirty="0"/>
              <a:t>Q&amp;A</a:t>
            </a:r>
          </a:p>
        </p:txBody>
      </p:sp>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2</a:t>
            </a:fld>
            <a:endParaRPr lang="en-US"/>
          </a:p>
        </p:txBody>
      </p:sp>
      <p:pic>
        <p:nvPicPr>
          <p:cNvPr id="7" name="Picture 6">
            <a:extLst>
              <a:ext uri="{FF2B5EF4-FFF2-40B4-BE49-F238E27FC236}">
                <a16:creationId xmlns="" xmlns:a16="http://schemas.microsoft.com/office/drawing/2014/main" id="{E94A416A-62A9-454D-A097-D4026D9DC7C2}"/>
              </a:ext>
            </a:extLst>
          </p:cNvPr>
          <p:cNvPicPr>
            <a:picLocks noChangeAspect="1"/>
          </p:cNvPicPr>
          <p:nvPr/>
        </p:nvPicPr>
        <p:blipFill rotWithShape="1">
          <a:blip r:embed="rId3"/>
          <a:srcRect l="35079" t="25457" b="6062"/>
          <a:stretch/>
        </p:blipFill>
        <p:spPr>
          <a:xfrm>
            <a:off x="3656559" y="520868"/>
            <a:ext cx="5289550" cy="4232108"/>
          </a:xfrm>
          <a:prstGeom prst="rect">
            <a:avLst/>
          </a:prstGeom>
        </p:spPr>
      </p:pic>
    </p:spTree>
    <p:extLst>
      <p:ext uri="{BB962C8B-B14F-4D97-AF65-F5344CB8AC3E}">
        <p14:creationId xmlns:p14="http://schemas.microsoft.com/office/powerpoint/2010/main" val="26327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278D2B-F6E8-8F4B-8219-FBDD5736E984}"/>
              </a:ext>
            </a:extLst>
          </p:cNvPr>
          <p:cNvSpPr>
            <a:spLocks noGrp="1"/>
          </p:cNvSpPr>
          <p:nvPr>
            <p:ph type="title"/>
          </p:nvPr>
        </p:nvSpPr>
        <p:spPr>
          <a:xfrm>
            <a:off x="457200" y="361950"/>
            <a:ext cx="6950075" cy="643890"/>
          </a:xfrm>
        </p:spPr>
        <p:txBody>
          <a:bodyPr/>
          <a:lstStyle/>
          <a:p>
            <a:r>
              <a:rPr lang="en-US" dirty="0"/>
              <a:t>A Cultural Transformation</a:t>
            </a:r>
          </a:p>
        </p:txBody>
      </p:sp>
      <p:sp>
        <p:nvSpPr>
          <p:cNvPr id="4" name="Content Placeholder 3">
            <a:extLst>
              <a:ext uri="{FF2B5EF4-FFF2-40B4-BE49-F238E27FC236}">
                <a16:creationId xmlns:a16="http://schemas.microsoft.com/office/drawing/2014/main" xmlns="" id="{833C3185-F7E3-824F-A8BE-B1C92E2F8AA8}"/>
              </a:ext>
            </a:extLst>
          </p:cNvPr>
          <p:cNvSpPr>
            <a:spLocks noGrp="1"/>
          </p:cNvSpPr>
          <p:nvPr>
            <p:ph sz="half" idx="1"/>
          </p:nvPr>
        </p:nvSpPr>
        <p:spPr>
          <a:xfrm>
            <a:off x="457199" y="1327149"/>
            <a:ext cx="2623457" cy="3425825"/>
          </a:xfrm>
        </p:spPr>
        <p:txBody>
          <a:bodyPr>
            <a:normAutofit/>
          </a:bodyPr>
          <a:lstStyle/>
          <a:p>
            <a:pPr>
              <a:spcBef>
                <a:spcPts val="0"/>
              </a:spcBef>
              <a:spcAft>
                <a:spcPts val="800"/>
              </a:spcAft>
              <a:buSzPct val="90000"/>
            </a:pPr>
            <a:r>
              <a:rPr lang="en-US" sz="1400" dirty="0">
                <a:latin typeface="Arial" charset="0"/>
              </a:rPr>
              <a:t>Pratt &amp; Whitney is undergoing a cultural </a:t>
            </a:r>
            <a:r>
              <a:rPr lang="en-US" sz="1400" dirty="0" smtClean="0">
                <a:latin typeface="Arial" charset="0"/>
              </a:rPr>
              <a:t>transformation</a:t>
            </a:r>
            <a:br>
              <a:rPr lang="en-US" sz="1400" dirty="0" smtClean="0">
                <a:latin typeface="Arial" charset="0"/>
              </a:rPr>
            </a:br>
            <a:endParaRPr lang="en-US" sz="1400" dirty="0">
              <a:latin typeface="Arial" charset="0"/>
            </a:endParaRPr>
          </a:p>
          <a:p>
            <a:pPr>
              <a:spcBef>
                <a:spcPts val="0"/>
              </a:spcBef>
              <a:spcAft>
                <a:spcPts val="800"/>
              </a:spcAft>
              <a:buSzPct val="90000"/>
            </a:pPr>
            <a:r>
              <a:rPr lang="en-US" sz="1400" dirty="0">
                <a:latin typeface="Arial" charset="0"/>
              </a:rPr>
              <a:t>Employees must understand who we are and how we work with our customers, suppliers and each </a:t>
            </a:r>
            <a:r>
              <a:rPr lang="en-US" sz="1400" dirty="0" smtClean="0">
                <a:latin typeface="Arial" charset="0"/>
              </a:rPr>
              <a:t>other</a:t>
            </a:r>
            <a:br>
              <a:rPr lang="en-US" sz="1400" dirty="0" smtClean="0">
                <a:latin typeface="Arial" charset="0"/>
              </a:rPr>
            </a:br>
            <a:endParaRPr lang="en-US" sz="1400" dirty="0">
              <a:latin typeface="Arial" charset="0"/>
            </a:endParaRPr>
          </a:p>
          <a:p>
            <a:pPr>
              <a:spcBef>
                <a:spcPts val="0"/>
              </a:spcBef>
              <a:spcAft>
                <a:spcPts val="800"/>
              </a:spcAft>
              <a:buSzPct val="90000"/>
            </a:pPr>
            <a:r>
              <a:rPr lang="en-US" sz="1400" dirty="0">
                <a:latin typeface="Arial" charset="0"/>
              </a:rPr>
              <a:t>Consistent, transparent and timely communication is vital to this </a:t>
            </a:r>
            <a:r>
              <a:rPr lang="en-US" sz="1400" dirty="0" smtClean="0">
                <a:latin typeface="Arial" charset="0"/>
              </a:rPr>
              <a:t>transformation</a:t>
            </a:r>
            <a:endParaRPr lang="en-US" sz="1400" dirty="0">
              <a:latin typeface="Arial" charset="0"/>
            </a:endParaRPr>
          </a:p>
        </p:txBody>
      </p:sp>
      <p:pic>
        <p:nvPicPr>
          <p:cNvPr id="9" name="Content Placeholder 8">
            <a:extLst>
              <a:ext uri="{FF2B5EF4-FFF2-40B4-BE49-F238E27FC236}">
                <a16:creationId xmlns:a16="http://schemas.microsoft.com/office/drawing/2014/main" xmlns="" id="{67DC5372-731F-1542-9BEF-CF64919AF978}"/>
              </a:ext>
            </a:extLst>
          </p:cNvPr>
          <p:cNvPicPr>
            <a:picLocks noGrp="1"/>
          </p:cNvPicPr>
          <p:nvPr>
            <p:ph sz="half" idx="2"/>
          </p:nvPr>
        </p:nvPicPr>
        <p:blipFill rotWithShape="1">
          <a:blip r:embed="rId3"/>
          <a:srcRect l="5733"/>
          <a:stretch/>
        </p:blipFill>
        <p:spPr>
          <a:xfrm>
            <a:off x="3601453" y="1327149"/>
            <a:ext cx="5084948" cy="2926080"/>
          </a:xfrm>
        </p:spPr>
      </p:pic>
      <p:sp>
        <p:nvSpPr>
          <p:cNvPr id="6" name="Footer Placeholder 5">
            <a:extLst>
              <a:ext uri="{FF2B5EF4-FFF2-40B4-BE49-F238E27FC236}">
                <a16:creationId xmlns:a16="http://schemas.microsoft.com/office/drawing/2014/main" xmlns="" id="{1B69C053-9239-8B4A-B7E4-E66BD0C3D324}"/>
              </a:ext>
            </a:extLst>
          </p:cNvPr>
          <p:cNvSpPr>
            <a:spLocks noGrp="1"/>
          </p:cNvSpPr>
          <p:nvPr>
            <p:ph type="ftr" sz="quarter" idx="11"/>
          </p:nvPr>
        </p:nvSpPr>
        <p:spPr/>
        <p:txBody>
          <a:bodyPr/>
          <a:lstStyle/>
          <a:p>
            <a:r>
              <a:rPr lang="en-US"/>
              <a:t>Our Core Team Discussion Guide</a:t>
            </a:r>
          </a:p>
        </p:txBody>
      </p:sp>
      <p:sp>
        <p:nvSpPr>
          <p:cNvPr id="7" name="Slide Number Placeholder 6">
            <a:extLst>
              <a:ext uri="{FF2B5EF4-FFF2-40B4-BE49-F238E27FC236}">
                <a16:creationId xmlns:a16="http://schemas.microsoft.com/office/drawing/2014/main" xmlns="" id="{373B01F2-87A9-B140-9485-05C559BEC2AB}"/>
              </a:ext>
            </a:extLst>
          </p:cNvPr>
          <p:cNvSpPr>
            <a:spLocks noGrp="1"/>
          </p:cNvSpPr>
          <p:nvPr>
            <p:ph type="sldNum" sz="quarter" idx="12"/>
          </p:nvPr>
        </p:nvSpPr>
        <p:spPr/>
        <p:txBody>
          <a:bodyPr/>
          <a:lstStyle/>
          <a:p>
            <a:fld id="{8CF57710-2755-44C5-A659-380A6F36418D}" type="slidenum">
              <a:rPr lang="en-US" smtClean="0"/>
              <a:pPr/>
              <a:t>3</a:t>
            </a:fld>
            <a:endParaRPr lang="en-US"/>
          </a:p>
        </p:txBody>
      </p:sp>
      <p:sp>
        <p:nvSpPr>
          <p:cNvPr id="10" name="TextBox 9">
            <a:extLst>
              <a:ext uri="{FF2B5EF4-FFF2-40B4-BE49-F238E27FC236}">
                <a16:creationId xmlns:a16="http://schemas.microsoft.com/office/drawing/2014/main" xmlns="" id="{3A38A488-3CB0-F041-ABB7-AD8D0CA12881}"/>
              </a:ext>
            </a:extLst>
          </p:cNvPr>
          <p:cNvSpPr txBox="1"/>
          <p:nvPr/>
        </p:nvSpPr>
        <p:spPr>
          <a:xfrm>
            <a:off x="3721768" y="1572125"/>
            <a:ext cx="2237874" cy="1371600"/>
          </a:xfrm>
          <a:prstGeom prst="rect">
            <a:avLst/>
          </a:prstGeom>
          <a:noFill/>
        </p:spPr>
        <p:txBody>
          <a:bodyPr wrap="square" lIns="0" tIns="0" rIns="0" bIns="0" rtlCol="0">
            <a:noAutofit/>
          </a:bodyPr>
          <a:lstStyle/>
          <a:p>
            <a:pPr>
              <a:spcAft>
                <a:spcPts val="600"/>
              </a:spcAft>
              <a:buClr>
                <a:schemeClr val="tx1"/>
              </a:buClr>
              <a:buSzPct val="100000"/>
            </a:pPr>
            <a:r>
              <a:rPr lang="en-US" sz="1200" dirty="0">
                <a:solidFill>
                  <a:schemeClr val="bg1"/>
                </a:solidFill>
              </a:rPr>
              <a:t>“As leaders, we’re responsible for engaging the hearts and minds of our people to give them a higher sense of purpose.”</a:t>
            </a:r>
          </a:p>
          <a:p>
            <a:pPr>
              <a:spcAft>
                <a:spcPts val="600"/>
              </a:spcAft>
              <a:buClr>
                <a:schemeClr val="tx1"/>
              </a:buClr>
              <a:buSzPct val="100000"/>
            </a:pPr>
            <a:r>
              <a:rPr lang="en-US" sz="1200" dirty="0">
                <a:solidFill>
                  <a:schemeClr val="bg1"/>
                </a:solidFill>
              </a:rPr>
              <a:t>-Bob Leduc</a:t>
            </a:r>
          </a:p>
        </p:txBody>
      </p:sp>
    </p:spTree>
    <p:extLst>
      <p:ext uri="{BB962C8B-B14F-4D97-AF65-F5344CB8AC3E}">
        <p14:creationId xmlns:p14="http://schemas.microsoft.com/office/powerpoint/2010/main" val="29976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9838E-12E2-A843-82B4-5A5DD483BB56}"/>
              </a:ext>
            </a:extLst>
          </p:cNvPr>
          <p:cNvSpPr>
            <a:spLocks noGrp="1"/>
          </p:cNvSpPr>
          <p:nvPr>
            <p:ph type="title"/>
          </p:nvPr>
        </p:nvSpPr>
        <p:spPr>
          <a:xfrm>
            <a:off x="457200" y="361950"/>
            <a:ext cx="8229600" cy="323850"/>
          </a:xfrm>
        </p:spPr>
        <p:txBody>
          <a:bodyPr/>
          <a:lstStyle/>
          <a:p>
            <a:r>
              <a:rPr lang="en-US" dirty="0"/>
              <a:t>How we got here</a:t>
            </a:r>
          </a:p>
        </p:txBody>
      </p:sp>
      <p:sp>
        <p:nvSpPr>
          <p:cNvPr id="36" name="Content Placeholder 35">
            <a:extLst>
              <a:ext uri="{FF2B5EF4-FFF2-40B4-BE49-F238E27FC236}">
                <a16:creationId xmlns:a16="http://schemas.microsoft.com/office/drawing/2014/main" xmlns="" id="{27E0B6C0-6A5A-9840-AF76-D6E696744F70}"/>
              </a:ext>
            </a:extLst>
          </p:cNvPr>
          <p:cNvSpPr>
            <a:spLocks noGrp="1"/>
          </p:cNvSpPr>
          <p:nvPr>
            <p:ph idx="1"/>
          </p:nvPr>
        </p:nvSpPr>
        <p:spPr>
          <a:xfrm>
            <a:off x="110691" y="909284"/>
            <a:ext cx="4234543" cy="3425190"/>
          </a:xfrm>
        </p:spPr>
        <p:txBody>
          <a:bodyPr>
            <a:noAutofit/>
          </a:bodyPr>
          <a:lstStyle/>
          <a:p>
            <a:r>
              <a:rPr lang="en-US" sz="1400" dirty="0"/>
              <a:t>Pillars of Success introduced in 2017</a:t>
            </a:r>
          </a:p>
          <a:p>
            <a:pPr lvl="1"/>
            <a:r>
              <a:rPr lang="en-US" sz="1400" dirty="0" smtClean="0"/>
              <a:t>To guide </a:t>
            </a:r>
            <a:r>
              <a:rPr lang="en-US" sz="1400" dirty="0"/>
              <a:t>employee </a:t>
            </a:r>
            <a:r>
              <a:rPr lang="en-US" sz="1400" dirty="0" smtClean="0"/>
              <a:t>behaviors</a:t>
            </a:r>
          </a:p>
          <a:p>
            <a:pPr lvl="1"/>
            <a:r>
              <a:rPr lang="en-US" sz="1400" dirty="0" smtClean="0"/>
              <a:t>Confusion created </a:t>
            </a:r>
            <a:r>
              <a:rPr lang="en-US" sz="1400" dirty="0"/>
              <a:t>between the Pillars and </a:t>
            </a:r>
            <a:r>
              <a:rPr lang="en-US" sz="1400" dirty="0" smtClean="0"/>
              <a:t>local </a:t>
            </a:r>
            <a:r>
              <a:rPr lang="en-US" sz="1400" dirty="0"/>
              <a:t>values and </a:t>
            </a:r>
            <a:r>
              <a:rPr lang="en-US" sz="1400" dirty="0" smtClean="0"/>
              <a:t>philosophies</a:t>
            </a:r>
          </a:p>
          <a:p>
            <a:pPr marL="137160" lvl="1" indent="0">
              <a:buNone/>
            </a:pPr>
            <a:endParaRPr lang="en-US" sz="1400" dirty="0"/>
          </a:p>
          <a:p>
            <a:r>
              <a:rPr lang="en-US" sz="1400" dirty="0"/>
              <a:t>“Our Core” </a:t>
            </a:r>
            <a:r>
              <a:rPr lang="en-US" sz="1400" dirty="0" smtClean="0"/>
              <a:t>introduced in </a:t>
            </a:r>
            <a:r>
              <a:rPr lang="en-US" sz="1400" dirty="0"/>
              <a:t>2019</a:t>
            </a:r>
          </a:p>
          <a:p>
            <a:pPr lvl="1"/>
            <a:r>
              <a:rPr lang="en-US" sz="1400" dirty="0"/>
              <a:t>Simplifies Who We Are by combining Our Values (formerly Pillars of Success) with our Purpose, Vision, Mission &amp; Behaviors</a:t>
            </a:r>
          </a:p>
        </p:txBody>
      </p:sp>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4</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303" t="18889" r="5953" b="21852"/>
          <a:stretch/>
        </p:blipFill>
        <p:spPr>
          <a:xfrm>
            <a:off x="4554749" y="402311"/>
            <a:ext cx="4449595" cy="2080682"/>
          </a:xfrm>
          <a:prstGeom prst="rect">
            <a:avLst/>
          </a:prstGeom>
        </p:spPr>
      </p:pic>
      <p:pic>
        <p:nvPicPr>
          <p:cNvPr id="7" name="Picture 6">
            <a:extLst>
              <a:ext uri="{FF2B5EF4-FFF2-40B4-BE49-F238E27FC236}">
                <a16:creationId xmlns="" xmlns:a16="http://schemas.microsoft.com/office/drawing/2014/main" id="{E94A416A-62A9-454D-A097-D4026D9DC7C2}"/>
              </a:ext>
            </a:extLst>
          </p:cNvPr>
          <p:cNvPicPr>
            <a:picLocks noChangeAspect="1"/>
          </p:cNvPicPr>
          <p:nvPr/>
        </p:nvPicPr>
        <p:blipFill rotWithShape="1">
          <a:blip r:embed="rId4"/>
          <a:srcRect l="35079" t="25457" b="6062"/>
          <a:stretch/>
        </p:blipFill>
        <p:spPr>
          <a:xfrm>
            <a:off x="5184077" y="2508580"/>
            <a:ext cx="3190937" cy="2553032"/>
          </a:xfrm>
          <a:prstGeom prst="rect">
            <a:avLst/>
          </a:prstGeom>
        </p:spPr>
      </p:pic>
    </p:spTree>
    <p:extLst>
      <p:ext uri="{BB962C8B-B14F-4D97-AF65-F5344CB8AC3E}">
        <p14:creationId xmlns:p14="http://schemas.microsoft.com/office/powerpoint/2010/main" val="5085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a:extLst>
              <a:ext uri="{FF2B5EF4-FFF2-40B4-BE49-F238E27FC236}">
                <a16:creationId xmlns:a16="http://schemas.microsoft.com/office/drawing/2014/main" xmlns="" id="{7024AC5D-3B2A-754B-AC79-460B288E89FE}"/>
              </a:ext>
            </a:extLst>
          </p:cNvPr>
          <p:cNvSpPr>
            <a:spLocks noGrp="1"/>
          </p:cNvSpPr>
          <p:nvPr>
            <p:ph type="subTitle" idx="14"/>
          </p:nvPr>
        </p:nvSpPr>
        <p:spPr/>
        <p:txBody>
          <a:bodyPr/>
          <a:lstStyle/>
          <a:p>
            <a:r>
              <a:rPr lang="en-US" dirty="0"/>
              <a:t>Who we are and how we work</a:t>
            </a:r>
          </a:p>
        </p:txBody>
      </p:sp>
      <p:sp>
        <p:nvSpPr>
          <p:cNvPr id="6" name="Title 5">
            <a:extLst>
              <a:ext uri="{FF2B5EF4-FFF2-40B4-BE49-F238E27FC236}">
                <a16:creationId xmlns:a16="http://schemas.microsoft.com/office/drawing/2014/main" xmlns="" id="{632C3573-2668-3940-A4BB-CDF97B8F4A3F}"/>
              </a:ext>
            </a:extLst>
          </p:cNvPr>
          <p:cNvSpPr>
            <a:spLocks noGrp="1"/>
          </p:cNvSpPr>
          <p:nvPr>
            <p:ph type="title"/>
          </p:nvPr>
        </p:nvSpPr>
        <p:spPr>
          <a:xfrm>
            <a:off x="457200" y="361950"/>
            <a:ext cx="8229600" cy="323850"/>
          </a:xfrm>
        </p:spPr>
        <p:txBody>
          <a:bodyPr/>
          <a:lstStyle/>
          <a:p>
            <a:r>
              <a:rPr lang="en-US" dirty="0"/>
              <a:t>Our core</a:t>
            </a:r>
          </a:p>
        </p:txBody>
      </p:sp>
      <p:sp>
        <p:nvSpPr>
          <p:cNvPr id="2" name="Content Placeholder 1">
            <a:extLst>
              <a:ext uri="{FF2B5EF4-FFF2-40B4-BE49-F238E27FC236}">
                <a16:creationId xmlns:a16="http://schemas.microsoft.com/office/drawing/2014/main" xmlns="" id="{E076DACB-20E6-CE48-8042-0680558C457D}"/>
              </a:ext>
            </a:extLst>
          </p:cNvPr>
          <p:cNvSpPr>
            <a:spLocks noGrp="1"/>
          </p:cNvSpPr>
          <p:nvPr>
            <p:ph sz="half" idx="2"/>
          </p:nvPr>
        </p:nvSpPr>
        <p:spPr>
          <a:xfrm>
            <a:off x="5156048" y="1321742"/>
            <a:ext cx="3113312" cy="3425825"/>
          </a:xfrm>
        </p:spPr>
        <p:txBody>
          <a:bodyPr>
            <a:normAutofit/>
          </a:bodyPr>
          <a:lstStyle/>
          <a:p>
            <a:r>
              <a:rPr lang="en-US" sz="1400" dirty="0" smtClean="0"/>
              <a:t>Gives clarity </a:t>
            </a:r>
            <a:r>
              <a:rPr lang="en-US" sz="1400" dirty="0"/>
              <a:t>and simplicity </a:t>
            </a:r>
            <a:r>
              <a:rPr lang="en-US" sz="1400" dirty="0" smtClean="0"/>
              <a:t>to our </a:t>
            </a:r>
            <a:r>
              <a:rPr lang="en-US" sz="1400" dirty="0"/>
              <a:t>company’s shared belief system</a:t>
            </a:r>
          </a:p>
          <a:p>
            <a:r>
              <a:rPr lang="en-US" sz="1400" dirty="0" smtClean="0"/>
              <a:t>Provides the </a:t>
            </a:r>
            <a:r>
              <a:rPr lang="en-US" sz="1400" dirty="0"/>
              <a:t>foundation for how we create the safest and most dependable products for our customers</a:t>
            </a:r>
          </a:p>
          <a:p>
            <a:r>
              <a:rPr lang="en-US" sz="1400" dirty="0"/>
              <a:t>Vital to achieving our vision of becoming the world’s most respected aerospace company</a:t>
            </a:r>
          </a:p>
        </p:txBody>
      </p:sp>
      <p:sp>
        <p:nvSpPr>
          <p:cNvPr id="3" name="Footer Placeholder 2">
            <a:extLst>
              <a:ext uri="{FF2B5EF4-FFF2-40B4-BE49-F238E27FC236}">
                <a16:creationId xmlns:a16="http://schemas.microsoft.com/office/drawing/2014/main" xmlns="" id="{3F24F3F9-5B09-1A47-8FCC-7C09B6105143}"/>
              </a:ext>
            </a:extLst>
          </p:cNvPr>
          <p:cNvSpPr>
            <a:spLocks noGrp="1"/>
          </p:cNvSpPr>
          <p:nvPr>
            <p:ph type="ftr" sz="quarter" idx="11"/>
          </p:nvPr>
        </p:nvSpPr>
        <p:spPr/>
        <p:txBody>
          <a:bodyPr/>
          <a:lstStyle/>
          <a:p>
            <a:r>
              <a:rPr lang="en-US"/>
              <a:t>Our Core Team Discussion Guide</a:t>
            </a:r>
          </a:p>
        </p:txBody>
      </p:sp>
      <p:sp>
        <p:nvSpPr>
          <p:cNvPr id="4" name="Slide Number Placeholder 3">
            <a:extLst>
              <a:ext uri="{FF2B5EF4-FFF2-40B4-BE49-F238E27FC236}">
                <a16:creationId xmlns:a16="http://schemas.microsoft.com/office/drawing/2014/main" xmlns="" id="{09B11D0B-6690-8A42-AB3B-650BFFCF50BC}"/>
              </a:ext>
            </a:extLst>
          </p:cNvPr>
          <p:cNvSpPr>
            <a:spLocks noGrp="1"/>
          </p:cNvSpPr>
          <p:nvPr>
            <p:ph type="sldNum" sz="quarter" idx="12"/>
          </p:nvPr>
        </p:nvSpPr>
        <p:spPr/>
        <p:txBody>
          <a:bodyPr/>
          <a:lstStyle/>
          <a:p>
            <a:fld id="{8CF57710-2755-44C5-A659-380A6F36418D}" type="slidenum">
              <a:rPr lang="en-US" smtClean="0"/>
              <a:pPr/>
              <a:t>5</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55" y="1166310"/>
            <a:ext cx="4206622" cy="3370574"/>
          </a:xfrm>
          <a:prstGeom prst="rect">
            <a:avLst/>
          </a:prstGeom>
        </p:spPr>
      </p:pic>
    </p:spTree>
    <p:extLst>
      <p:ext uri="{BB962C8B-B14F-4D97-AF65-F5344CB8AC3E}">
        <p14:creationId xmlns:p14="http://schemas.microsoft.com/office/powerpoint/2010/main" val="53265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89150"/>
            <a:ext cx="9144000" cy="3054350"/>
          </a:xfrm>
          <a:prstGeom prst="rect">
            <a:avLst/>
          </a:prstGeom>
          <a:solidFill>
            <a:srgbClr val="A89968"/>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1100"/>
          </a:p>
        </p:txBody>
      </p:sp>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6</a:t>
            </a:fld>
            <a:endParaRPr lang="en-US"/>
          </a:p>
        </p:txBody>
      </p:sp>
      <p:sp>
        <p:nvSpPr>
          <p:cNvPr id="7" name="Content Placeholder 3">
            <a:extLst>
              <a:ext uri="{FF2B5EF4-FFF2-40B4-BE49-F238E27FC236}">
                <a16:creationId xmlns:a16="http://schemas.microsoft.com/office/drawing/2014/main" xmlns="" id="{833C3185-F7E3-824F-A8BE-B1C92E2F8AA8}"/>
              </a:ext>
            </a:extLst>
          </p:cNvPr>
          <p:cNvSpPr>
            <a:spLocks noGrp="1"/>
          </p:cNvSpPr>
          <p:nvPr>
            <p:ph type="body" sz="quarter" idx="13"/>
          </p:nvPr>
        </p:nvSpPr>
        <p:spPr>
          <a:xfrm>
            <a:off x="2650589" y="595216"/>
            <a:ext cx="3848182" cy="1548063"/>
          </a:xfrm>
        </p:spPr>
        <p:txBody>
          <a:bodyPr>
            <a:noAutofit/>
          </a:bodyPr>
          <a:lstStyle/>
          <a:p>
            <a:pPr marL="0" indent="0">
              <a:lnSpc>
                <a:spcPct val="100000"/>
              </a:lnSpc>
              <a:spcBef>
                <a:spcPts val="0"/>
              </a:spcBef>
              <a:spcAft>
                <a:spcPts val="800"/>
              </a:spcAft>
              <a:buSzPct val="90000"/>
              <a:buNone/>
            </a:pPr>
            <a:r>
              <a:rPr lang="en-US" sz="1400" dirty="0">
                <a:latin typeface="Arial" charset="0"/>
              </a:rPr>
              <a:t>We believe flight is an engine for human progress, an instrument to rise above boundaries, connect people, grow economies and protect the world. Together, we go beyond for our employees, customers and partners to deliver a world-class experience.</a:t>
            </a:r>
          </a:p>
        </p:txBody>
      </p:sp>
      <p:sp>
        <p:nvSpPr>
          <p:cNvPr id="6" name="Title 5">
            <a:extLst>
              <a:ext uri="{FF2B5EF4-FFF2-40B4-BE49-F238E27FC236}">
                <a16:creationId xmlns:a16="http://schemas.microsoft.com/office/drawing/2014/main" xmlns="" id="{632C3573-2668-3940-A4BB-CDF97B8F4A3F}"/>
              </a:ext>
            </a:extLst>
          </p:cNvPr>
          <p:cNvSpPr>
            <a:spLocks noGrp="1"/>
          </p:cNvSpPr>
          <p:nvPr>
            <p:ph type="title" idx="4294967295"/>
          </p:nvPr>
        </p:nvSpPr>
        <p:spPr>
          <a:xfrm>
            <a:off x="457198" y="595215"/>
            <a:ext cx="2002973" cy="1267327"/>
          </a:xfrm>
        </p:spPr>
        <p:txBody>
          <a:bodyPr anchor="ctr" anchorCtr="0"/>
          <a:lstStyle/>
          <a:p>
            <a:r>
              <a:rPr lang="en-US" sz="2400" dirty="0">
                <a:solidFill>
                  <a:schemeClr val="bg1"/>
                </a:solidFill>
              </a:rPr>
              <a:t>Purpose</a:t>
            </a:r>
          </a:p>
        </p:txBody>
      </p:sp>
      <p:cxnSp>
        <p:nvCxnSpPr>
          <p:cNvPr id="3" name="Straight Connector 2"/>
          <p:cNvCxnSpPr/>
          <p:nvPr/>
        </p:nvCxnSpPr>
        <p:spPr>
          <a:xfrm>
            <a:off x="2460171" y="616987"/>
            <a:ext cx="0" cy="1245555"/>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8" name="Content Placeholder 3">
            <a:extLst>
              <a:ext uri="{FF2B5EF4-FFF2-40B4-BE49-F238E27FC236}">
                <a16:creationId xmlns:a16="http://schemas.microsoft.com/office/drawing/2014/main" xmlns="" id="{833C3185-F7E3-824F-A8BE-B1C92E2F8AA8}"/>
              </a:ext>
            </a:extLst>
          </p:cNvPr>
          <p:cNvSpPr txBox="1">
            <a:spLocks/>
          </p:cNvSpPr>
          <p:nvPr/>
        </p:nvSpPr>
        <p:spPr>
          <a:xfrm>
            <a:off x="2650589" y="2528677"/>
            <a:ext cx="4076782" cy="593558"/>
          </a:xfrm>
          <a:prstGeom prst="rect">
            <a:avLst/>
          </a:prstGeom>
        </p:spPr>
        <p:txBody>
          <a:bodyPr vert="horz" lIns="0" tIns="0" rIns="0" bIns="0" rtlCol="0">
            <a:noAutofit/>
          </a:bodyPr>
          <a:lst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a:lstStyle>
          <a:p>
            <a:pPr marL="0" indent="0">
              <a:spcBef>
                <a:spcPts val="0"/>
              </a:spcBef>
              <a:spcAft>
                <a:spcPts val="800"/>
              </a:spcAft>
              <a:buSzPct val="90000"/>
              <a:buFont typeface="Arial" panose="020B0604020202020204" pitchFamily="34" charset="0"/>
              <a:buNone/>
            </a:pPr>
            <a:r>
              <a:rPr lang="en-US" sz="1400" dirty="0" smtClean="0">
                <a:solidFill>
                  <a:schemeClr val="bg1"/>
                </a:solidFill>
                <a:latin typeface="Arial" charset="0"/>
              </a:rPr>
              <a:t>Entrusted people going beyond to create the world’s most respected aerospace company</a:t>
            </a:r>
            <a:endParaRPr lang="en-US" sz="1400" dirty="0">
              <a:solidFill>
                <a:schemeClr val="bg1"/>
              </a:solidFill>
              <a:latin typeface="Arial" charset="0"/>
            </a:endParaRPr>
          </a:p>
        </p:txBody>
      </p:sp>
      <p:sp>
        <p:nvSpPr>
          <p:cNvPr id="9" name="Title 5">
            <a:extLst>
              <a:ext uri="{FF2B5EF4-FFF2-40B4-BE49-F238E27FC236}">
                <a16:creationId xmlns:a16="http://schemas.microsoft.com/office/drawing/2014/main" xmlns="" id="{632C3573-2668-3940-A4BB-CDF97B8F4A3F}"/>
              </a:ext>
            </a:extLst>
          </p:cNvPr>
          <p:cNvSpPr txBox="1">
            <a:spLocks/>
          </p:cNvSpPr>
          <p:nvPr/>
        </p:nvSpPr>
        <p:spPr>
          <a:xfrm>
            <a:off x="457198" y="2528676"/>
            <a:ext cx="2002973" cy="409074"/>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vision</a:t>
            </a:r>
            <a:endParaRPr lang="en-US" sz="2400" dirty="0">
              <a:solidFill>
                <a:schemeClr val="bg1"/>
              </a:solidFill>
            </a:endParaRPr>
          </a:p>
        </p:txBody>
      </p:sp>
      <p:cxnSp>
        <p:nvCxnSpPr>
          <p:cNvPr id="10" name="Straight Connector 9"/>
          <p:cNvCxnSpPr/>
          <p:nvPr/>
        </p:nvCxnSpPr>
        <p:spPr>
          <a:xfrm>
            <a:off x="2460171" y="2550447"/>
            <a:ext cx="0" cy="658368"/>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1" name="Content Placeholder 3">
            <a:extLst>
              <a:ext uri="{FF2B5EF4-FFF2-40B4-BE49-F238E27FC236}">
                <a16:creationId xmlns:a16="http://schemas.microsoft.com/office/drawing/2014/main" xmlns="" id="{833C3185-F7E3-824F-A8BE-B1C92E2F8AA8}"/>
              </a:ext>
            </a:extLst>
          </p:cNvPr>
          <p:cNvSpPr txBox="1">
            <a:spLocks/>
          </p:cNvSpPr>
          <p:nvPr/>
        </p:nvSpPr>
        <p:spPr>
          <a:xfrm>
            <a:off x="2650589" y="3645476"/>
            <a:ext cx="4076782" cy="753979"/>
          </a:xfrm>
          <a:prstGeom prst="rect">
            <a:avLst/>
          </a:prstGeom>
        </p:spPr>
        <p:txBody>
          <a:bodyPr vert="horz" lIns="0" tIns="0" rIns="0" bIns="0" rtlCol="0">
            <a:noAutofit/>
          </a:bodyPr>
          <a:lstStyle>
            <a:lvl1pPr marL="137160" indent="-137160" algn="l" defTabSz="685800" rtl="0" eaLnBrk="1" latinLnBrk="0" hangingPunct="1">
              <a:lnSpc>
                <a:spcPct val="100000"/>
              </a:lnSpc>
              <a:spcBef>
                <a:spcPts val="900"/>
              </a:spcBef>
              <a:buFont typeface="Arial" panose="020B0604020202020204" pitchFamily="34" charset="0"/>
              <a:buChar char="•"/>
              <a:defRPr sz="1100" kern="1200">
                <a:solidFill>
                  <a:schemeClr val="tx1"/>
                </a:solidFill>
                <a:latin typeface="+mn-lt"/>
                <a:ea typeface="+mn-ea"/>
                <a:cs typeface="+mn-cs"/>
              </a:defRPr>
            </a:lvl1pPr>
            <a:lvl2pPr marL="2743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4114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3pPr>
            <a:lvl4pPr marL="5486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4pPr>
            <a:lvl5pPr marL="68580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5pPr>
            <a:lvl6pPr marL="82296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6pPr>
            <a:lvl7pPr marL="96012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7pPr>
            <a:lvl8pPr marL="109728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8pPr>
            <a:lvl9pPr marL="1234440" indent="-137160" algn="l" defTabSz="6858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9pPr>
          </a:lstStyle>
          <a:p>
            <a:pPr marL="0" indent="0">
              <a:spcBef>
                <a:spcPts val="0"/>
              </a:spcBef>
              <a:spcAft>
                <a:spcPts val="800"/>
              </a:spcAft>
              <a:buSzPct val="90000"/>
              <a:buFont typeface="Arial" panose="020B0604020202020204" pitchFamily="34" charset="0"/>
              <a:buNone/>
            </a:pPr>
            <a:r>
              <a:rPr lang="en-US" sz="1400" dirty="0" smtClean="0">
                <a:solidFill>
                  <a:schemeClr val="bg1"/>
                </a:solidFill>
                <a:latin typeface="Arial" charset="0"/>
              </a:rPr>
              <a:t>Be the customer’s preferred choice for products and services through leadership, empowerment, innovation and disciplined execution</a:t>
            </a:r>
            <a:endParaRPr lang="en-US" sz="1400" dirty="0">
              <a:solidFill>
                <a:schemeClr val="bg1"/>
              </a:solidFill>
              <a:latin typeface="Arial" charset="0"/>
            </a:endParaRPr>
          </a:p>
        </p:txBody>
      </p:sp>
      <p:sp>
        <p:nvSpPr>
          <p:cNvPr id="12" name="Title 5">
            <a:extLst>
              <a:ext uri="{FF2B5EF4-FFF2-40B4-BE49-F238E27FC236}">
                <a16:creationId xmlns:a16="http://schemas.microsoft.com/office/drawing/2014/main" xmlns="" id="{632C3573-2668-3940-A4BB-CDF97B8F4A3F}"/>
              </a:ext>
            </a:extLst>
          </p:cNvPr>
          <p:cNvSpPr txBox="1">
            <a:spLocks/>
          </p:cNvSpPr>
          <p:nvPr/>
        </p:nvSpPr>
        <p:spPr>
          <a:xfrm>
            <a:off x="457198" y="3645477"/>
            <a:ext cx="2002973" cy="625642"/>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smtClean="0">
                <a:solidFill>
                  <a:schemeClr val="bg1"/>
                </a:solidFill>
              </a:rPr>
              <a:t>mission</a:t>
            </a:r>
            <a:endParaRPr lang="en-US" sz="2400" dirty="0">
              <a:solidFill>
                <a:schemeClr val="bg1"/>
              </a:solidFill>
            </a:endParaRPr>
          </a:p>
        </p:txBody>
      </p:sp>
      <p:cxnSp>
        <p:nvCxnSpPr>
          <p:cNvPr id="13" name="Straight Connector 12"/>
          <p:cNvCxnSpPr/>
          <p:nvPr/>
        </p:nvCxnSpPr>
        <p:spPr>
          <a:xfrm>
            <a:off x="2460171" y="3667247"/>
            <a:ext cx="0" cy="603871"/>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8824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7</a:t>
            </a:fld>
            <a:endParaRPr lang="en-US"/>
          </a:p>
        </p:txBody>
      </p:sp>
      <p:sp>
        <p:nvSpPr>
          <p:cNvPr id="28"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1981063"/>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Build an inspiring employee experience. Focus on engagement. Instill a sense of ownership.</a:t>
            </a:r>
          </a:p>
        </p:txBody>
      </p:sp>
      <p:sp>
        <p:nvSpPr>
          <p:cNvPr id="29" name="Title 5">
            <a:extLst>
              <a:ext uri="{FF2B5EF4-FFF2-40B4-BE49-F238E27FC236}">
                <a16:creationId xmlns:a16="http://schemas.microsoft.com/office/drawing/2014/main" xmlns="" id="{632C3573-2668-3940-A4BB-CDF97B8F4A3F}"/>
              </a:ext>
            </a:extLst>
          </p:cNvPr>
          <p:cNvSpPr txBox="1">
            <a:spLocks/>
          </p:cNvSpPr>
          <p:nvPr/>
        </p:nvSpPr>
        <p:spPr>
          <a:xfrm>
            <a:off x="771507" y="198106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Empower </a:t>
            </a:r>
            <a:br>
              <a:rPr lang="en-US" sz="2400" dirty="0">
                <a:solidFill>
                  <a:schemeClr val="bg1"/>
                </a:solidFill>
              </a:rPr>
            </a:br>
            <a:r>
              <a:rPr lang="en-US" sz="2400" dirty="0">
                <a:solidFill>
                  <a:schemeClr val="bg1"/>
                </a:solidFill>
              </a:rPr>
              <a:t>our people</a:t>
            </a:r>
          </a:p>
        </p:txBody>
      </p:sp>
      <p:cxnSp>
        <p:nvCxnSpPr>
          <p:cNvPr id="31" name="Straight Connector 30"/>
          <p:cNvCxnSpPr/>
          <p:nvPr/>
        </p:nvCxnSpPr>
        <p:spPr>
          <a:xfrm>
            <a:off x="2693098" y="198106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6"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9" y="2897204"/>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Stay committed to compliance. </a:t>
            </a:r>
            <a:br>
              <a:rPr lang="en-US" sz="1400" dirty="0">
                <a:solidFill>
                  <a:schemeClr val="bg1"/>
                </a:solidFill>
              </a:rPr>
            </a:br>
            <a:r>
              <a:rPr lang="en-US" sz="1400" dirty="0">
                <a:solidFill>
                  <a:schemeClr val="bg1"/>
                </a:solidFill>
              </a:rPr>
              <a:t>Be trustworthy and transparent.</a:t>
            </a:r>
          </a:p>
        </p:txBody>
      </p:sp>
      <p:sp>
        <p:nvSpPr>
          <p:cNvPr id="46" name="Title 5">
            <a:extLst>
              <a:ext uri="{FF2B5EF4-FFF2-40B4-BE49-F238E27FC236}">
                <a16:creationId xmlns:a16="http://schemas.microsoft.com/office/drawing/2014/main" xmlns="" id="{632C3573-2668-3940-A4BB-CDF97B8F4A3F}"/>
              </a:ext>
            </a:extLst>
          </p:cNvPr>
          <p:cNvSpPr txBox="1">
            <a:spLocks/>
          </p:cNvSpPr>
          <p:nvPr/>
        </p:nvSpPr>
        <p:spPr>
          <a:xfrm>
            <a:off x="771507" y="289720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Lead with integrity</a:t>
            </a:r>
          </a:p>
        </p:txBody>
      </p:sp>
      <p:cxnSp>
        <p:nvCxnSpPr>
          <p:cNvPr id="47" name="Straight Connector 46"/>
          <p:cNvCxnSpPr/>
          <p:nvPr/>
        </p:nvCxnSpPr>
        <p:spPr>
          <a:xfrm>
            <a:off x="2693098" y="289720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8"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3877482"/>
            <a:ext cx="4984884"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Deliver on commitments. Be accountable. Create the future with innovative products.</a:t>
            </a:r>
          </a:p>
        </p:txBody>
      </p:sp>
      <p:sp>
        <p:nvSpPr>
          <p:cNvPr id="49" name="Title 5">
            <a:extLst>
              <a:ext uri="{FF2B5EF4-FFF2-40B4-BE49-F238E27FC236}">
                <a16:creationId xmlns:a16="http://schemas.microsoft.com/office/drawing/2014/main" xmlns="" id="{632C3573-2668-3940-A4BB-CDF97B8F4A3F}"/>
              </a:ext>
            </a:extLst>
          </p:cNvPr>
          <p:cNvSpPr txBox="1">
            <a:spLocks/>
          </p:cNvSpPr>
          <p:nvPr/>
        </p:nvSpPr>
        <p:spPr>
          <a:xfrm>
            <a:off x="771507" y="3877482"/>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Be dependable</a:t>
            </a:r>
          </a:p>
        </p:txBody>
      </p:sp>
      <p:cxnSp>
        <p:nvCxnSpPr>
          <p:cNvPr id="50" name="Straight Connector 49"/>
          <p:cNvCxnSpPr/>
          <p:nvPr/>
        </p:nvCxnSpPr>
        <p:spPr>
          <a:xfrm>
            <a:off x="2693098" y="3899252"/>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3"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647700"/>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Look out for yourself and others. Follow safe working procedures. Recognize and report hazards. Focus on the task; when in doubt just stop.</a:t>
            </a:r>
          </a:p>
        </p:txBody>
      </p:sp>
      <p:sp>
        <p:nvSpPr>
          <p:cNvPr id="14" name="Title 5">
            <a:extLst>
              <a:ext uri="{FF2B5EF4-FFF2-40B4-BE49-F238E27FC236}">
                <a16:creationId xmlns:a16="http://schemas.microsoft.com/office/drawing/2014/main" xmlns=""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Start with </a:t>
            </a:r>
            <a:r>
              <a:rPr lang="en-US" sz="2400" dirty="0" smtClean="0">
                <a:solidFill>
                  <a:schemeClr val="bg1"/>
                </a:solidFill>
              </a:rPr>
              <a:t/>
            </a:r>
            <a:br>
              <a:rPr lang="en-US" sz="2400" dirty="0" smtClean="0">
                <a:solidFill>
                  <a:schemeClr val="bg1"/>
                </a:solidFill>
              </a:rPr>
            </a:br>
            <a:r>
              <a:rPr lang="en-US" sz="2400" dirty="0" smtClean="0">
                <a:solidFill>
                  <a:schemeClr val="bg1"/>
                </a:solidFill>
              </a:rPr>
              <a:t>safety</a:t>
            </a:r>
            <a:endParaRPr lang="en-US" sz="2400" dirty="0">
              <a:solidFill>
                <a:schemeClr val="bg1"/>
              </a:solidFill>
            </a:endParaRPr>
          </a:p>
        </p:txBody>
      </p:sp>
      <p:cxnSp>
        <p:nvCxnSpPr>
          <p:cNvPr id="15" name="Straight Connector 14"/>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27" name="Title 5">
            <a:extLst>
              <a:ext uri="{FF2B5EF4-FFF2-40B4-BE49-F238E27FC236}">
                <a16:creationId xmlns:a16="http://schemas.microsoft.com/office/drawing/2014/main" xmlns=""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VALUES</a:t>
            </a:r>
            <a:endParaRPr lang="en-US" sz="2400" dirty="0">
              <a:solidFill>
                <a:schemeClr val="bg1"/>
              </a:solidFill>
            </a:endParaRPr>
          </a:p>
        </p:txBody>
      </p:sp>
      <p:cxnSp>
        <p:nvCxnSpPr>
          <p:cNvPr id="30" name="Straight Connector 29"/>
          <p:cNvCxnSpPr/>
          <p:nvPr/>
        </p:nvCxnSpPr>
        <p:spPr>
          <a:xfrm>
            <a:off x="453991" y="522057"/>
            <a:ext cx="1307442"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19714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8</a:t>
            </a:fld>
            <a:endParaRPr lang="en-US"/>
          </a:p>
        </p:txBody>
      </p:sp>
      <p:sp>
        <p:nvSpPr>
          <p:cNvPr id="28"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2115533"/>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Strengthen our brand. Share our global story. Be Pratt &amp; Whitney ambassadors.</a:t>
            </a:r>
          </a:p>
        </p:txBody>
      </p:sp>
      <p:sp>
        <p:nvSpPr>
          <p:cNvPr id="29" name="Title 5">
            <a:extLst>
              <a:ext uri="{FF2B5EF4-FFF2-40B4-BE49-F238E27FC236}">
                <a16:creationId xmlns:a16="http://schemas.microsoft.com/office/drawing/2014/main" xmlns="" id="{632C3573-2668-3940-A4BB-CDF97B8F4A3F}"/>
              </a:ext>
            </a:extLst>
          </p:cNvPr>
          <p:cNvSpPr txBox="1">
            <a:spLocks/>
          </p:cNvSpPr>
          <p:nvPr/>
        </p:nvSpPr>
        <p:spPr>
          <a:xfrm>
            <a:off x="771507" y="211553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Own our </a:t>
            </a:r>
            <a:br>
              <a:rPr lang="en-US" sz="2400" dirty="0">
                <a:solidFill>
                  <a:schemeClr val="bg1"/>
                </a:solidFill>
              </a:rPr>
            </a:br>
            <a:r>
              <a:rPr lang="en-US" sz="2400" dirty="0">
                <a:solidFill>
                  <a:schemeClr val="bg1"/>
                </a:solidFill>
              </a:rPr>
              <a:t>story</a:t>
            </a:r>
          </a:p>
        </p:txBody>
      </p:sp>
      <p:cxnSp>
        <p:nvCxnSpPr>
          <p:cNvPr id="31" name="Straight Connector 30"/>
          <p:cNvCxnSpPr/>
          <p:nvPr/>
        </p:nvCxnSpPr>
        <p:spPr>
          <a:xfrm>
            <a:off x="2693098" y="211553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6"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9" y="3300614"/>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Prioritize resources. Drive decision making. Apply metrics. Treat it like your own business.</a:t>
            </a:r>
          </a:p>
        </p:txBody>
      </p:sp>
      <p:sp>
        <p:nvSpPr>
          <p:cNvPr id="46" name="Title 5">
            <a:extLst>
              <a:ext uri="{FF2B5EF4-FFF2-40B4-BE49-F238E27FC236}">
                <a16:creationId xmlns:a16="http://schemas.microsoft.com/office/drawing/2014/main" xmlns="" id="{632C3573-2668-3940-A4BB-CDF97B8F4A3F}"/>
              </a:ext>
            </a:extLst>
          </p:cNvPr>
          <p:cNvSpPr txBox="1">
            <a:spLocks/>
          </p:cNvSpPr>
          <p:nvPr/>
        </p:nvSpPr>
        <p:spPr>
          <a:xfrm>
            <a:off x="771507" y="330061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Drive </a:t>
            </a:r>
            <a:br>
              <a:rPr lang="en-US" sz="2400" dirty="0">
                <a:solidFill>
                  <a:schemeClr val="bg1"/>
                </a:solidFill>
              </a:rPr>
            </a:br>
            <a:r>
              <a:rPr lang="en-US" sz="2400" dirty="0">
                <a:solidFill>
                  <a:schemeClr val="bg1"/>
                </a:solidFill>
              </a:rPr>
              <a:t>profitability</a:t>
            </a:r>
          </a:p>
        </p:txBody>
      </p:sp>
      <p:cxnSp>
        <p:nvCxnSpPr>
          <p:cNvPr id="47" name="Straight Connector 46"/>
          <p:cNvCxnSpPr/>
          <p:nvPr/>
        </p:nvCxnSpPr>
        <p:spPr>
          <a:xfrm>
            <a:off x="2693098" y="330061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3"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647700"/>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Build strength from within. Instill quality and safety in what we </a:t>
            </a:r>
            <a:r>
              <a:rPr lang="en-US" sz="1400" dirty="0" smtClean="0">
                <a:solidFill>
                  <a:schemeClr val="bg1"/>
                </a:solidFill>
              </a:rPr>
              <a:t>make and how </a:t>
            </a:r>
            <a:r>
              <a:rPr lang="en-US" sz="1400" dirty="0">
                <a:solidFill>
                  <a:schemeClr val="bg1"/>
                </a:solidFill>
              </a:rPr>
              <a:t>we work.</a:t>
            </a:r>
          </a:p>
        </p:txBody>
      </p:sp>
      <p:sp>
        <p:nvSpPr>
          <p:cNvPr id="14" name="Title 5">
            <a:extLst>
              <a:ext uri="{FF2B5EF4-FFF2-40B4-BE49-F238E27FC236}">
                <a16:creationId xmlns:a16="http://schemas.microsoft.com/office/drawing/2014/main" xmlns=""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Engineer </a:t>
            </a:r>
            <a:br>
              <a:rPr lang="en-US" sz="2400" dirty="0">
                <a:solidFill>
                  <a:schemeClr val="bg1"/>
                </a:solidFill>
              </a:rPr>
            </a:br>
            <a:r>
              <a:rPr lang="en-US" sz="2400" dirty="0">
                <a:solidFill>
                  <a:schemeClr val="bg1"/>
                </a:solidFill>
              </a:rPr>
              <a:t>for quality</a:t>
            </a:r>
          </a:p>
        </p:txBody>
      </p:sp>
      <p:cxnSp>
        <p:nvCxnSpPr>
          <p:cNvPr id="15" name="Straight Connector 14"/>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27" name="Title 5">
            <a:extLst>
              <a:ext uri="{FF2B5EF4-FFF2-40B4-BE49-F238E27FC236}">
                <a16:creationId xmlns:a16="http://schemas.microsoft.com/office/drawing/2014/main" xmlns=""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VALUES</a:t>
            </a:r>
            <a:endParaRPr lang="en-US" sz="2400" dirty="0">
              <a:solidFill>
                <a:schemeClr val="bg1"/>
              </a:solidFill>
            </a:endParaRPr>
          </a:p>
        </p:txBody>
      </p:sp>
      <p:cxnSp>
        <p:nvCxnSpPr>
          <p:cNvPr id="30" name="Straight Connector 29"/>
          <p:cNvCxnSpPr/>
          <p:nvPr/>
        </p:nvCxnSpPr>
        <p:spPr>
          <a:xfrm>
            <a:off x="453991" y="522057"/>
            <a:ext cx="1307442"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19" name="Title 5">
            <a:extLst>
              <a:ext uri="{FF2B5EF4-FFF2-40B4-BE49-F238E27FC236}">
                <a16:creationId xmlns:a16="http://schemas.microsoft.com/office/drawing/2014/main" xmlns="" id="{632C3573-2668-3940-A4BB-CDF97B8F4A3F}"/>
              </a:ext>
            </a:extLst>
          </p:cNvPr>
          <p:cNvSpPr txBox="1">
            <a:spLocks/>
          </p:cNvSpPr>
          <p:nvPr/>
        </p:nvSpPr>
        <p:spPr>
          <a:xfrm>
            <a:off x="8256355" y="930729"/>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endParaRPr>
          </a:p>
        </p:txBody>
      </p:sp>
      <p:sp>
        <p:nvSpPr>
          <p:cNvPr id="22" name="Title 5">
            <a:extLst>
              <a:ext uri="{FF2B5EF4-FFF2-40B4-BE49-F238E27FC236}">
                <a16:creationId xmlns:a16="http://schemas.microsoft.com/office/drawing/2014/main" xmlns="" id="{632C3573-2668-3940-A4BB-CDF97B8F4A3F}"/>
              </a:ext>
            </a:extLst>
          </p:cNvPr>
          <p:cNvSpPr txBox="1">
            <a:spLocks/>
          </p:cNvSpPr>
          <p:nvPr/>
        </p:nvSpPr>
        <p:spPr>
          <a:xfrm>
            <a:off x="8237105" y="2264092"/>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endParaRPr>
          </a:p>
        </p:txBody>
      </p:sp>
      <p:sp>
        <p:nvSpPr>
          <p:cNvPr id="25" name="Title 5">
            <a:extLst>
              <a:ext uri="{FF2B5EF4-FFF2-40B4-BE49-F238E27FC236}">
                <a16:creationId xmlns:a16="http://schemas.microsoft.com/office/drawing/2014/main" xmlns="" id="{632C3573-2668-3940-A4BB-CDF97B8F4A3F}"/>
              </a:ext>
            </a:extLst>
          </p:cNvPr>
          <p:cNvSpPr txBox="1">
            <a:spLocks/>
          </p:cNvSpPr>
          <p:nvPr/>
        </p:nvSpPr>
        <p:spPr>
          <a:xfrm>
            <a:off x="8256355" y="3180233"/>
            <a:ext cx="3201990"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endParaRPr lang="en-US" sz="1800" dirty="0">
              <a:solidFill>
                <a:schemeClr val="bg1"/>
              </a:solidFill>
            </a:endParaRPr>
          </a:p>
        </p:txBody>
      </p:sp>
    </p:spTree>
    <p:extLst>
      <p:ext uri="{BB962C8B-B14F-4D97-AF65-F5344CB8AC3E}">
        <p14:creationId xmlns:p14="http://schemas.microsoft.com/office/powerpoint/2010/main" val="18837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AC0E676-2457-DF4E-A7A6-33DD56FC3113}"/>
              </a:ext>
            </a:extLst>
          </p:cNvPr>
          <p:cNvSpPr>
            <a:spLocks noGrp="1"/>
          </p:cNvSpPr>
          <p:nvPr>
            <p:ph type="ftr" sz="quarter" idx="11"/>
          </p:nvPr>
        </p:nvSpPr>
        <p:spPr/>
        <p:txBody>
          <a:bodyPr/>
          <a:lstStyle/>
          <a:p>
            <a:r>
              <a:rPr lang="en-US"/>
              <a:t>Our Core Team Discussion Guide</a:t>
            </a:r>
          </a:p>
        </p:txBody>
      </p:sp>
      <p:sp>
        <p:nvSpPr>
          <p:cNvPr id="5" name="Slide Number Placeholder 4">
            <a:extLst>
              <a:ext uri="{FF2B5EF4-FFF2-40B4-BE49-F238E27FC236}">
                <a16:creationId xmlns:a16="http://schemas.microsoft.com/office/drawing/2014/main" xmlns="" id="{EDC4B7D3-3475-C448-B4C9-13B829BE2305}"/>
              </a:ext>
            </a:extLst>
          </p:cNvPr>
          <p:cNvSpPr>
            <a:spLocks noGrp="1"/>
          </p:cNvSpPr>
          <p:nvPr>
            <p:ph type="sldNum" sz="quarter" idx="12"/>
          </p:nvPr>
        </p:nvSpPr>
        <p:spPr/>
        <p:txBody>
          <a:bodyPr/>
          <a:lstStyle/>
          <a:p>
            <a:fld id="{8CF57710-2755-44C5-A659-380A6F36418D}" type="slidenum">
              <a:rPr lang="en-US" smtClean="0"/>
              <a:pPr/>
              <a:t>9</a:t>
            </a:fld>
            <a:endParaRPr lang="en-US"/>
          </a:p>
        </p:txBody>
      </p:sp>
      <p:sp>
        <p:nvSpPr>
          <p:cNvPr id="33" name="Title 5">
            <a:extLst>
              <a:ext uri="{FF2B5EF4-FFF2-40B4-BE49-F238E27FC236}">
                <a16:creationId xmlns:a16="http://schemas.microsoft.com/office/drawing/2014/main" xmlns="" id="{632C3573-2668-3940-A4BB-CDF97B8F4A3F}"/>
              </a:ext>
            </a:extLst>
          </p:cNvPr>
          <p:cNvSpPr txBox="1">
            <a:spLocks/>
          </p:cNvSpPr>
          <p:nvPr/>
        </p:nvSpPr>
        <p:spPr>
          <a:xfrm>
            <a:off x="0" y="0"/>
            <a:ext cx="2340110" cy="6477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pPr algn="ctr"/>
            <a:r>
              <a:rPr lang="en-US" sz="2400" dirty="0" smtClean="0">
                <a:solidFill>
                  <a:schemeClr val="bg1"/>
                </a:solidFill>
              </a:rPr>
              <a:t>BEHAVIORS</a:t>
            </a:r>
            <a:endParaRPr lang="en-US" sz="2400" dirty="0">
              <a:solidFill>
                <a:schemeClr val="bg1"/>
              </a:solidFill>
            </a:endParaRPr>
          </a:p>
        </p:txBody>
      </p:sp>
      <p:sp>
        <p:nvSpPr>
          <p:cNvPr id="35"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1981063"/>
            <a:ext cx="4238687" cy="718456"/>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Support each other. Be inclusive of others’ opinions. Speak for each other.</a:t>
            </a:r>
          </a:p>
        </p:txBody>
      </p:sp>
      <p:sp>
        <p:nvSpPr>
          <p:cNvPr id="36" name="Title 5">
            <a:extLst>
              <a:ext uri="{FF2B5EF4-FFF2-40B4-BE49-F238E27FC236}">
                <a16:creationId xmlns:a16="http://schemas.microsoft.com/office/drawing/2014/main" xmlns="" id="{632C3573-2668-3940-A4BB-CDF97B8F4A3F}"/>
              </a:ext>
            </a:extLst>
          </p:cNvPr>
          <p:cNvSpPr txBox="1">
            <a:spLocks/>
          </p:cNvSpPr>
          <p:nvPr/>
        </p:nvSpPr>
        <p:spPr>
          <a:xfrm>
            <a:off x="771507" y="1981063"/>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COLLABORATE</a:t>
            </a:r>
            <a:endParaRPr lang="en-US" sz="2400" dirty="0">
              <a:solidFill>
                <a:schemeClr val="bg1"/>
              </a:solidFill>
            </a:endParaRPr>
          </a:p>
        </p:txBody>
      </p:sp>
      <p:cxnSp>
        <p:nvCxnSpPr>
          <p:cNvPr id="37" name="Straight Connector 36"/>
          <p:cNvCxnSpPr/>
          <p:nvPr/>
        </p:nvCxnSpPr>
        <p:spPr>
          <a:xfrm>
            <a:off x="2693098" y="1981063"/>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38"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9" y="2897204"/>
            <a:ext cx="4193788" cy="609599"/>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Be authentic. Listen first. Take ownership of outcomes.</a:t>
            </a:r>
          </a:p>
        </p:txBody>
      </p:sp>
      <p:sp>
        <p:nvSpPr>
          <p:cNvPr id="39" name="Title 5">
            <a:extLst>
              <a:ext uri="{FF2B5EF4-FFF2-40B4-BE49-F238E27FC236}">
                <a16:creationId xmlns:a16="http://schemas.microsoft.com/office/drawing/2014/main" xmlns="" id="{632C3573-2668-3940-A4BB-CDF97B8F4A3F}"/>
              </a:ext>
            </a:extLst>
          </p:cNvPr>
          <p:cNvSpPr txBox="1">
            <a:spLocks/>
          </p:cNvSpPr>
          <p:nvPr/>
        </p:nvSpPr>
        <p:spPr>
          <a:xfrm>
            <a:off x="771507" y="2897204"/>
            <a:ext cx="2002973" cy="609599"/>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TRUST</a:t>
            </a:r>
            <a:endParaRPr lang="en-US" sz="2400" dirty="0">
              <a:solidFill>
                <a:schemeClr val="bg1"/>
              </a:solidFill>
            </a:endParaRPr>
          </a:p>
        </p:txBody>
      </p:sp>
      <p:cxnSp>
        <p:nvCxnSpPr>
          <p:cNvPr id="40" name="Straight Connector 39"/>
          <p:cNvCxnSpPr/>
          <p:nvPr/>
        </p:nvCxnSpPr>
        <p:spPr>
          <a:xfrm>
            <a:off x="2693098" y="2897204"/>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cxnSp>
        <p:nvCxnSpPr>
          <p:cNvPr id="43" name="Straight Connector 42"/>
          <p:cNvCxnSpPr/>
          <p:nvPr/>
        </p:nvCxnSpPr>
        <p:spPr>
          <a:xfrm>
            <a:off x="2693098" y="3899252"/>
            <a:ext cx="0" cy="5878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4"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94498" y="647700"/>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Lead by example. Communicate openly and honestly. Earn and show appreciation.</a:t>
            </a:r>
          </a:p>
        </p:txBody>
      </p:sp>
      <p:sp>
        <p:nvSpPr>
          <p:cNvPr id="45" name="Title 5">
            <a:extLst>
              <a:ext uri="{FF2B5EF4-FFF2-40B4-BE49-F238E27FC236}">
                <a16:creationId xmlns:a16="http://schemas.microsoft.com/office/drawing/2014/main" xmlns="" id="{632C3573-2668-3940-A4BB-CDF97B8F4A3F}"/>
              </a:ext>
            </a:extLst>
          </p:cNvPr>
          <p:cNvSpPr txBox="1">
            <a:spLocks/>
          </p:cNvSpPr>
          <p:nvPr/>
        </p:nvSpPr>
        <p:spPr>
          <a:xfrm>
            <a:off x="771507" y="647700"/>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smtClean="0">
                <a:solidFill>
                  <a:schemeClr val="bg1"/>
                </a:solidFill>
              </a:rPr>
              <a:t>RESPECT</a:t>
            </a:r>
            <a:endParaRPr lang="en-US" sz="2400" dirty="0">
              <a:solidFill>
                <a:schemeClr val="bg1"/>
              </a:solidFill>
            </a:endParaRPr>
          </a:p>
        </p:txBody>
      </p:sp>
      <p:cxnSp>
        <p:nvCxnSpPr>
          <p:cNvPr id="46" name="Straight Connector 45"/>
          <p:cNvCxnSpPr/>
          <p:nvPr/>
        </p:nvCxnSpPr>
        <p:spPr>
          <a:xfrm>
            <a:off x="2693098" y="647700"/>
            <a:ext cx="0" cy="816429"/>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
        <p:nvSpPr>
          <p:cNvPr id="47" name="Content Placeholder 3">
            <a:extLst>
              <a:ext uri="{FF2B5EF4-FFF2-40B4-BE49-F238E27FC236}">
                <a16:creationId xmlns:a16="http://schemas.microsoft.com/office/drawing/2014/main" xmlns="" id="{833C3185-F7E3-824F-A8BE-B1C92E2F8AA8}"/>
              </a:ext>
            </a:extLst>
          </p:cNvPr>
          <p:cNvSpPr>
            <a:spLocks noGrp="1"/>
          </p:cNvSpPr>
          <p:nvPr>
            <p:ph type="body" sz="quarter" idx="4294967295"/>
          </p:nvPr>
        </p:nvSpPr>
        <p:spPr>
          <a:xfrm>
            <a:off x="3178082" y="3880992"/>
            <a:ext cx="4268619" cy="1023257"/>
          </a:xfrm>
          <a:prstGeom prst="rect">
            <a:avLst/>
          </a:prstGeom>
        </p:spPr>
        <p:txBody>
          <a:bodyPr lIns="0" tIns="0" rIns="0" bIns="0">
            <a:noAutofit/>
          </a:bodyPr>
          <a:lstStyle/>
          <a:p>
            <a:pPr marL="0" indent="0">
              <a:buClr>
                <a:schemeClr val="tx1"/>
              </a:buClr>
              <a:buSzPct val="100000"/>
              <a:buNone/>
            </a:pPr>
            <a:r>
              <a:rPr lang="en-US" sz="1400" dirty="0">
                <a:solidFill>
                  <a:schemeClr val="bg1"/>
                </a:solidFill>
              </a:rPr>
              <a:t>Think outside boundaries. Take and reward smart risks. Be curious and promote a learning culture.</a:t>
            </a:r>
          </a:p>
        </p:txBody>
      </p:sp>
      <p:sp>
        <p:nvSpPr>
          <p:cNvPr id="48" name="Title 5">
            <a:extLst>
              <a:ext uri="{FF2B5EF4-FFF2-40B4-BE49-F238E27FC236}">
                <a16:creationId xmlns:a16="http://schemas.microsoft.com/office/drawing/2014/main" xmlns="" id="{632C3573-2668-3940-A4BB-CDF97B8F4A3F}"/>
              </a:ext>
            </a:extLst>
          </p:cNvPr>
          <p:cNvSpPr txBox="1">
            <a:spLocks/>
          </p:cNvSpPr>
          <p:nvPr/>
        </p:nvSpPr>
        <p:spPr>
          <a:xfrm>
            <a:off x="755091" y="3655904"/>
            <a:ext cx="2002973" cy="838200"/>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200" kern="1200" cap="all" baseline="0">
                <a:solidFill>
                  <a:srgbClr val="1F2A44"/>
                </a:solidFill>
                <a:latin typeface="+mj-lt"/>
                <a:ea typeface="+mj-ea"/>
                <a:cs typeface="+mj-cs"/>
              </a:defRPr>
            </a:lvl1pPr>
          </a:lstStyle>
          <a:p>
            <a:r>
              <a:rPr lang="en-US" sz="2400" dirty="0">
                <a:solidFill>
                  <a:schemeClr val="bg1"/>
                </a:solidFill>
              </a:rPr>
              <a:t>innovate</a:t>
            </a:r>
          </a:p>
        </p:txBody>
      </p:sp>
      <p:cxnSp>
        <p:nvCxnSpPr>
          <p:cNvPr id="49" name="Straight Connector 48"/>
          <p:cNvCxnSpPr/>
          <p:nvPr/>
        </p:nvCxnSpPr>
        <p:spPr>
          <a:xfrm>
            <a:off x="453991" y="522057"/>
            <a:ext cx="1443048" cy="0"/>
          </a:xfrm>
          <a:prstGeom prst="line">
            <a:avLst/>
          </a:prstGeom>
          <a:ln w="12700" cap="sq">
            <a:solidFill>
              <a:schemeClr val="bg1"/>
            </a:solidFill>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5146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extLst>
    <a:ext uri="{05A4C25C-085E-4340-85A3-A5531E510DB2}">
      <thm15:themeFamily xmlns:thm15="http://schemas.microsoft.com/office/thememl/2012/main" xmlns="" name="Presentation8" id="{0BF02EEF-B9F0-2B45-B7AE-DB7127AEB584}" vid="{A2225CFB-859D-5248-887B-F3181D13953D}"/>
    </a:ext>
  </a:extLst>
</a:theme>
</file>

<file path=ppt/theme/theme2.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theme>
</file>

<file path=ppt/theme/theme3.xml><?xml version="1.0" encoding="utf-8"?>
<a:theme xmlns:a="http://schemas.openxmlformats.org/drawingml/2006/main" name="PW">
  <a:themeElements>
    <a:clrScheme name="PW">
      <a:dk1>
        <a:srgbClr val="000000"/>
      </a:dk1>
      <a:lt1>
        <a:srgbClr val="FFFFFF"/>
      </a:lt1>
      <a:dk2>
        <a:srgbClr val="00A9E0"/>
      </a:dk2>
      <a:lt2>
        <a:srgbClr val="A89968"/>
      </a:lt2>
      <a:accent1>
        <a:srgbClr val="1F2A44"/>
      </a:accent1>
      <a:accent2>
        <a:srgbClr val="00A9E0"/>
      </a:accent2>
      <a:accent3>
        <a:srgbClr val="BABBB1"/>
      </a:accent3>
      <a:accent4>
        <a:srgbClr val="F2CD00"/>
      </a:accent4>
      <a:accent5>
        <a:srgbClr val="A89968"/>
      </a:accent5>
      <a:accent6>
        <a:srgbClr val="994878"/>
      </a:accent6>
      <a:hlink>
        <a:srgbClr val="00A9E0"/>
      </a:hlink>
      <a:folHlink>
        <a:srgbClr val="00A9E0"/>
      </a:folHlink>
    </a:clrScheme>
    <a:fontScheme name="PW">
      <a:majorFont>
        <a:latin typeface="Arial Narrow"/>
        <a:ea typeface=""/>
        <a:cs typeface=""/>
      </a:majorFont>
      <a:minorFont>
        <a:latin typeface="Arial"/>
        <a:ea typeface=""/>
        <a:cs typeface=""/>
      </a:minorFont>
    </a:fontScheme>
    <a:fmtScheme name="PW">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90500" dist="63500" dir="2700000" algn="br" rotWithShape="0">
              <a:srgbClr val="000000">
                <a:alpha val="40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1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137160" indent="-137160">
          <a:lnSpc>
            <a:spcPct val="100000"/>
          </a:lnSpc>
          <a:spcBef>
            <a:spcPts val="900"/>
          </a:spcBef>
          <a:buClr>
            <a:schemeClr val="tx1"/>
          </a:buClr>
          <a:buSzPct val="100000"/>
          <a:buFont typeface="Arial"/>
          <a:buChar char="•"/>
          <a:defRPr sz="1100"/>
        </a:defPPr>
      </a:lstStyle>
    </a:txDef>
  </a:objectDefaults>
  <a:extraClrSchemeLst/>
  <a:custClrLst>
    <a:custClr name="PW Blue">
      <a:srgbClr val="1F2A44"/>
    </a:custClr>
    <a:custClr name="PW Sky Blue">
      <a:srgbClr val="00A9E0"/>
    </a:custClr>
    <a:custClr name="PW Gray">
      <a:srgbClr val="BABBB1"/>
    </a:custClr>
    <a:custClr name="PW Yellow">
      <a:srgbClr val="F2CD00"/>
    </a:custClr>
    <a:custClr name="PW Gold">
      <a:srgbClr val="A89968"/>
    </a:custClr>
    <a:custClr name="PW Purple">
      <a:srgbClr val="994878"/>
    </a:custClr>
    <a:custClr>
      <a:srgbClr val="E0A526"/>
    </a:custClr>
    <a:custClr>
      <a:srgbClr val="5B618F"/>
    </a:custClr>
    <a:custClr>
      <a:srgbClr val="34B78F"/>
    </a:custClr>
    <a:custClr>
      <a:srgbClr val="DA291C"/>
    </a:custClr>
  </a:custClrLst>
</a:theme>
</file>

<file path=docProps/app.xml><?xml version="1.0" encoding="utf-8"?>
<Properties xmlns="http://schemas.openxmlformats.org/officeDocument/2006/extended-properties" xmlns:vt="http://schemas.openxmlformats.org/officeDocument/2006/docPropsVTypes">
  <Template>PW_PowerPoint_16x9_Jan2019</Template>
  <TotalTime>0</TotalTime>
  <Words>1316</Words>
  <Application>Microsoft Office PowerPoint</Application>
  <PresentationFormat>On-screen Show (16:9)</PresentationFormat>
  <Paragraphs>188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PW</vt:lpstr>
      <vt:lpstr>Our Core Team Discussion guide</vt:lpstr>
      <vt:lpstr>Work session agenda</vt:lpstr>
      <vt:lpstr>A Cultural Transformation</vt:lpstr>
      <vt:lpstr>How we got here</vt:lpstr>
      <vt:lpstr>Our core</vt:lpstr>
      <vt:lpstr>Purpose</vt:lpstr>
      <vt:lpstr>PowerPoint Presentation</vt:lpstr>
      <vt:lpstr>PowerPoint Presentation</vt:lpstr>
      <vt:lpstr>PowerPoint Presentation</vt:lpstr>
      <vt:lpstr>PowerPoint Presentation</vt:lpstr>
      <vt:lpstr>Bringing the behaviors to life</vt:lpstr>
      <vt:lpstr>WHAT’S NEXT?</vt:lpstr>
      <vt:lpstr>Questions or feedback?</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NARROW 28PT, ALL CAPS,  THREE LINES MAX</dc:title>
  <dc:creator>Strader, Samantha</dc:creator>
  <cp:keywords>Non Technical</cp:keywords>
  <cp:lastModifiedBy>Joseph Addonizio</cp:lastModifiedBy>
  <cp:revision>119</cp:revision>
  <cp:lastPrinted>2019-03-05T19:04:25Z</cp:lastPrinted>
  <dcterms:created xsi:type="dcterms:W3CDTF">2019-01-28T15:56:27Z</dcterms:created>
  <dcterms:modified xsi:type="dcterms:W3CDTF">2019-04-14T20:10:32Z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9a859cec-f2e4-442a-881e-4adac8448a36</vt:lpwstr>
  </property>
  <property fmtid="{D5CDD505-2E9C-101B-9397-08002B2CF9AE}" pid="3" name="UTCTechnicalData">
    <vt:lpwstr>No</vt:lpwstr>
  </property>
  <property fmtid="{D5CDD505-2E9C-101B-9397-08002B2CF9AE}" pid="4" name="UTCTechnicalDataKeyword">
    <vt:lpwstr>Non Technical</vt:lpwstr>
  </property>
</Properties>
</file>